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2" r:id="rId1"/>
  </p:sldMasterIdLst>
  <p:notesMasterIdLst>
    <p:notesMasterId r:id="rId23"/>
  </p:notesMasterIdLst>
  <p:sldIdLst>
    <p:sldId id="256" r:id="rId2"/>
    <p:sldId id="325" r:id="rId3"/>
    <p:sldId id="326" r:id="rId4"/>
    <p:sldId id="330" r:id="rId5"/>
    <p:sldId id="331" r:id="rId6"/>
    <p:sldId id="334" r:id="rId7"/>
    <p:sldId id="402" r:id="rId8"/>
    <p:sldId id="403" r:id="rId9"/>
    <p:sldId id="404" r:id="rId10"/>
    <p:sldId id="405" r:id="rId11"/>
    <p:sldId id="406" r:id="rId12"/>
    <p:sldId id="410" r:id="rId13"/>
    <p:sldId id="408" r:id="rId14"/>
    <p:sldId id="409" r:id="rId15"/>
    <p:sldId id="351" r:id="rId16"/>
    <p:sldId id="411" r:id="rId17"/>
    <p:sldId id="412" r:id="rId18"/>
    <p:sldId id="413" r:id="rId19"/>
    <p:sldId id="414" r:id="rId20"/>
    <p:sldId id="415" r:id="rId21"/>
    <p:sldId id="329" r:id="rId22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FFFF99"/>
    <a:srgbClr val="CC3300"/>
    <a:srgbClr val="FFFF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28" autoAdjust="0"/>
    <p:restoredTop sz="94817" autoAdjust="0"/>
  </p:normalViewPr>
  <p:slideViewPr>
    <p:cSldViewPr>
      <p:cViewPr varScale="1">
        <p:scale>
          <a:sx n="106" d="100"/>
          <a:sy n="106" d="100"/>
        </p:scale>
        <p:origin x="196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210"/>
      <c:depthPercent val="200"/>
      <c:rAngAx val="1"/>
    </c:view3D>
    <c:floor>
      <c:thickness val="0"/>
    </c:floor>
    <c:sideWall>
      <c:thickness val="0"/>
      <c:spPr>
        <a:scene3d>
          <a:camera prst="orthographicFront"/>
          <a:lightRig rig="threePt" dir="t"/>
        </a:scene3d>
        <a:sp3d>
          <a:bevelB w="6350"/>
        </a:sp3d>
      </c:spPr>
    </c:sideWall>
    <c:backWall>
      <c:thickness val="0"/>
      <c:spPr>
        <a:scene3d>
          <a:camera prst="orthographicFront"/>
          <a:lightRig rig="threePt" dir="t"/>
        </a:scene3d>
        <a:sp3d>
          <a:bevelB w="6350"/>
        </a:sp3d>
      </c:spPr>
    </c:backWall>
    <c:plotArea>
      <c:layout>
        <c:manualLayout>
          <c:layoutTarget val="inner"/>
          <c:xMode val="edge"/>
          <c:yMode val="edge"/>
          <c:x val="7.3774059492563424E-2"/>
          <c:y val="0"/>
          <c:w val="0.83482961504811903"/>
          <c:h val="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 w="12541">
              <a:solidFill>
                <a:schemeClr val="tx1"/>
              </a:solidFill>
              <a:prstDash val="solid"/>
            </a:ln>
            <a:effectLst>
              <a:outerShdw blurRad="50800" dist="50800" dir="1080000" sx="30000" sy="30000" algn="ctr" rotWithShape="0">
                <a:schemeClr val="bg2">
                  <a:alpha val="47000"/>
                </a:schemeClr>
              </a:outerShdw>
            </a:effectLst>
            <a:scene3d>
              <a:camera prst="orthographicFront"/>
              <a:lightRig rig="threePt" dir="t"/>
            </a:scene3d>
            <a:sp3d prstMaterial="metal">
              <a:bevelT w="101600" h="25400"/>
              <a:bevelB w="0" h="95250"/>
              <a:contourClr>
                <a:srgbClr val="000000"/>
              </a:contourClr>
            </a:sp3d>
          </c:spPr>
          <c:explosion val="32"/>
          <c:dPt>
            <c:idx val="0"/>
            <c:bubble3D val="0"/>
            <c:spPr>
              <a:solidFill>
                <a:srgbClr val="FF9999"/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FEDE-4D86-A11E-AFC4EEDFAE8B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EDE-4D86-A11E-AFC4EEDFAE8B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FEDE-4D86-A11E-AFC4EEDFAE8B}"/>
              </c:ext>
            </c:extLst>
          </c:dPt>
          <c:dPt>
            <c:idx val="3"/>
            <c:bubble3D val="0"/>
            <c:spPr>
              <a:solidFill>
                <a:srgbClr val="D1F0CC"/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EDE-4D86-A11E-AFC4EEDFAE8B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EDE-4D86-A11E-AFC4EEDFAE8B}"/>
              </c:ext>
            </c:extLst>
          </c:dPt>
          <c:dPt>
            <c:idx val="5"/>
            <c:bubble3D val="0"/>
            <c:spPr>
              <a:solidFill>
                <a:schemeClr val="bg2">
                  <a:lumMod val="25000"/>
                  <a:lumOff val="75000"/>
                </a:schemeClr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EDE-4D86-A11E-AFC4EEDFAE8B}"/>
              </c:ext>
            </c:extLst>
          </c:dPt>
          <c:dPt>
            <c:idx val="6"/>
            <c:bubble3D val="0"/>
            <c:spPr>
              <a:solidFill>
                <a:srgbClr val="0000FF"/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FEDE-4D86-A11E-AFC4EEDFAE8B}"/>
              </c:ext>
            </c:extLst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EDE-4D86-A11E-AFC4EEDFAE8B}"/>
              </c:ext>
            </c:extLst>
          </c:dPt>
          <c:dPt>
            <c:idx val="8"/>
            <c:bubble3D val="0"/>
            <c:spPr>
              <a:solidFill>
                <a:srgbClr val="7030A0"/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8-FEDE-4D86-A11E-AFC4EEDFAE8B}"/>
              </c:ext>
            </c:extLst>
          </c:dPt>
          <c:dPt>
            <c:idx val="9"/>
            <c:bubble3D val="0"/>
            <c:spPr>
              <a:solidFill>
                <a:srgbClr val="FF0000"/>
              </a:solidFill>
              <a:ln w="12541">
                <a:solidFill>
                  <a:schemeClr val="tx1"/>
                </a:solidFill>
                <a:prstDash val="solid"/>
              </a:ln>
              <a:effectLst>
                <a:outerShdw blurRad="50800" dist="50800" dir="1080000" sx="30000" sy="30000" algn="ctr" rotWithShape="0">
                  <a:schemeClr val="bg2">
                    <a:alpha val="47000"/>
                  </a:schemeClr>
                </a:outerShdw>
              </a:effectLst>
              <a:scene3d>
                <a:camera prst="orthographicFront"/>
                <a:lightRig rig="threePt" dir="t"/>
              </a:scene3d>
              <a:sp3d prstMaterial="metal">
                <a:bevelT w="101600" h="25400"/>
                <a:bevelB w="0" h="95250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EDE-4D86-A11E-AFC4EEDFAE8B}"/>
              </c:ext>
            </c:extLst>
          </c:dPt>
          <c:dLbls>
            <c:dLbl>
              <c:idx val="0"/>
              <c:layout>
                <c:manualLayout>
                  <c:x val="9.0598216277106666E-2"/>
                  <c:y val="9.0650677033571714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EDE-4D86-A11E-AFC4EEDFAE8B}"/>
                </c:ext>
              </c:extLst>
            </c:dLbl>
            <c:dLbl>
              <c:idx val="1"/>
              <c:layout>
                <c:manualLayout>
                  <c:x val="-1.2897965879265092E-2"/>
                  <c:y val="-0.15754184893554973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EDE-4D86-A11E-AFC4EEDFAE8B}"/>
                </c:ext>
              </c:extLst>
            </c:dLbl>
            <c:dLbl>
              <c:idx val="2"/>
              <c:layout>
                <c:manualLayout>
                  <c:x val="-9.3529199475065716E-2"/>
                  <c:y val="-0.12035651793525809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EDE-4D86-A11E-AFC4EEDFAE8B}"/>
                </c:ext>
              </c:extLst>
            </c:dLbl>
            <c:dLbl>
              <c:idx val="3"/>
              <c:layout>
                <c:manualLayout>
                  <c:x val="1.3518044619422572E-2"/>
                  <c:y val="2.1251093613298338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EDE-4D86-A11E-AFC4EEDFAE8B}"/>
                </c:ext>
              </c:extLst>
            </c:dLbl>
            <c:dLbl>
              <c:idx val="4"/>
              <c:layout>
                <c:manualLayout>
                  <c:x val="-6.9915955818022749E-2"/>
                  <c:y val="-7.4873724117818605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EDE-4D86-A11E-AFC4EEDFAE8B}"/>
                </c:ext>
              </c:extLst>
            </c:dLbl>
            <c:dLbl>
              <c:idx val="5"/>
              <c:layout>
                <c:manualLayout>
                  <c:x val="-1.9941382327209097E-2"/>
                  <c:y val="2.4540244969378826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EDE-4D86-A11E-AFC4EEDFAE8B}"/>
                </c:ext>
              </c:extLst>
            </c:dLbl>
            <c:dLbl>
              <c:idx val="6"/>
              <c:layout>
                <c:manualLayout>
                  <c:x val="3.902023184601925E-2"/>
                  <c:y val="-7.2835958005249349E-2"/>
                </c:manualLayout>
              </c:layout>
              <c:numFmt formatCode="#\ ##0" sourceLinked="0"/>
              <c:spPr>
                <a:noFill/>
                <a:ln w="25083">
                  <a:noFill/>
                </a:ln>
              </c:spPr>
              <c:txPr>
                <a:bodyPr/>
                <a:lstStyle/>
                <a:p>
                  <a:pPr>
                    <a:defRPr sz="1594" b="1" i="0" u="none" strike="noStrike" baseline="0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atin typeface="Arial"/>
                      <a:ea typeface="Arial"/>
                      <a:cs typeface="Arial"/>
                    </a:defRPr>
                  </a:pPr>
                  <a:endParaRPr lang="ru-RU"/>
                </a:p>
              </c:txPr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EDE-4D86-A11E-AFC4EEDFAE8B}"/>
                </c:ext>
              </c:extLst>
            </c:dLbl>
            <c:dLbl>
              <c:idx val="7"/>
              <c:layout>
                <c:manualLayout>
                  <c:x val="6.2670954226813444E-2"/>
                  <c:y val="2.3272684014102721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EDE-4D86-A11E-AFC4EEDFAE8B}"/>
                </c:ext>
              </c:extLst>
            </c:dLbl>
            <c:dLbl>
              <c:idx val="8"/>
              <c:layout>
                <c:manualLayout>
                  <c:x val="-1.9641841644794402E-2"/>
                  <c:y val="2.911286089238836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EDE-4D86-A11E-AFC4EEDFAE8B}"/>
                </c:ext>
              </c:extLst>
            </c:dLbl>
            <c:dLbl>
              <c:idx val="9"/>
              <c:layout>
                <c:manualLayout>
                  <c:x val="-7.6328193350831172E-2"/>
                  <c:y val="-6.4497812773403329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EDE-4D86-A11E-AFC4EEDFAE8B}"/>
                </c:ext>
              </c:extLst>
            </c:dLbl>
            <c:numFmt formatCode="#\ ##0" sourceLinked="0"/>
            <c:spPr>
              <a:noFill/>
              <a:ln w="25083">
                <a:noFill/>
              </a:ln>
            </c:spPr>
            <c:txPr>
              <a:bodyPr/>
              <a:lstStyle/>
              <a:p>
                <a:pPr>
                  <a:defRPr sz="1594" b="1" i="0" u="none" strike="noStrike" baseline="0">
                    <a:solidFill>
                      <a:schemeClr val="bg2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>
                  <a:solidFill>
                    <a:schemeClr val="bg2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Налог на доходы физических лиц</c:v>
                </c:pt>
                <c:pt idx="1">
                  <c:v>Акцизы ГСМ</c:v>
                </c:pt>
                <c:pt idx="2">
                  <c:v>Налоги на совокупный доход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Государственная пошлина</c:v>
                </c:pt>
                <c:pt idx="6">
                  <c:v>Доходы от использования имущества </c:v>
                </c:pt>
                <c:pt idx="7">
                  <c:v>Платежи при польз. природными ресурсами</c:v>
                </c:pt>
                <c:pt idx="8">
                  <c:v>Доходы от продажи активов</c:v>
                </c:pt>
                <c:pt idx="9">
                  <c:v>Штрафы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513232</c:v>
                </c:pt>
                <c:pt idx="1">
                  <c:v>2970</c:v>
                </c:pt>
                <c:pt idx="2">
                  <c:v>58500</c:v>
                </c:pt>
                <c:pt idx="3">
                  <c:v>7952</c:v>
                </c:pt>
                <c:pt idx="4">
                  <c:v>31430</c:v>
                </c:pt>
                <c:pt idx="5">
                  <c:v>2210</c:v>
                </c:pt>
                <c:pt idx="6">
                  <c:v>45221</c:v>
                </c:pt>
                <c:pt idx="7" formatCode="General">
                  <c:v>120</c:v>
                </c:pt>
                <c:pt idx="8">
                  <c:v>6163</c:v>
                </c:pt>
                <c:pt idx="9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EDE-4D86-A11E-AFC4EEDFAE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8004449693788277"/>
          <c:w val="1"/>
          <c:h val="0.19955503062117236"/>
        </c:manualLayout>
      </c:layout>
      <c:overlay val="0"/>
      <c:spPr>
        <a:solidFill>
          <a:schemeClr val="accent5">
            <a:lumMod val="20000"/>
            <a:lumOff val="80000"/>
          </a:schemeClr>
        </a:solidFill>
        <a:ln>
          <a:solidFill>
            <a:srgbClr val="FFFFFF"/>
          </a:solidFill>
        </a:ln>
        <a:effectLst>
          <a:outerShdw blurRad="50800" dist="50800" sx="1000" sy="1000" algn="ctr" rotWithShape="0">
            <a:srgbClr val="000000">
              <a:alpha val="43137"/>
            </a:srgbClr>
          </a:outerShdw>
        </a:effectLst>
      </c:spPr>
      <c:txPr>
        <a:bodyPr/>
        <a:lstStyle/>
        <a:p>
          <a:pPr rtl="0">
            <a:defRPr sz="1590" b="0" i="0" u="none" strike="noStrike" baseline="0">
              <a:solidFill>
                <a:schemeClr val="bg2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accent3">
        <a:lumMod val="20000"/>
        <a:lumOff val="80000"/>
      </a:schemeClr>
    </a:solidFill>
    <a:ln>
      <a:solidFill>
        <a:srgbClr val="FFFFFF"/>
      </a:solidFill>
    </a:ln>
  </c:spPr>
  <c:txPr>
    <a:bodyPr/>
    <a:lstStyle/>
    <a:p>
      <a:pPr>
        <a:defRPr sz="244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hPercent val="60"/>
      <c:rotY val="0"/>
      <c:depthPercent val="80"/>
      <c:rAngAx val="1"/>
    </c:view3D>
    <c:floor>
      <c:thickness val="0"/>
      <c:spPr>
        <a:solidFill>
          <a:srgbClr val="FFFF99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FFFF00"/>
        </a:solidFill>
        <a:ln w="25400">
          <a:solidFill>
            <a:srgbClr val="000000"/>
          </a:solidFill>
        </a:ln>
      </c:spPr>
    </c:sideWall>
    <c:backWall>
      <c:thickness val="0"/>
      <c:spPr>
        <a:solidFill>
          <a:srgbClr val="FFFF00"/>
        </a:solidFill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6047685628081553E-2"/>
          <c:y val="2.4322119837655597E-2"/>
          <c:w val="0.85832471561530665"/>
          <c:h val="0.93559322033898362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rgbClr val="99CC00"/>
            </a:solidFill>
            <a:ln w="12594">
              <a:solidFill>
                <a:srgbClr val="000000"/>
              </a:solidFill>
              <a:prstDash val="solid"/>
            </a:ln>
          </c:spPr>
          <c:invertIfNegative val="0"/>
          <c:val>
            <c:numRef>
              <c:f>'Осн параметры'!$C$6:$C$7</c:f>
              <c:numCache>
                <c:formatCode>#,##0</c:formatCode>
                <c:ptCount val="2"/>
                <c:pt idx="0">
                  <c:v>1391349</c:v>
                </c:pt>
                <c:pt idx="1">
                  <c:v>1403356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72-4853-88F3-B79139F92ABA}"/>
            </c:ext>
          </c:extLst>
        </c:ser>
        <c:ser>
          <c:idx val="1"/>
          <c:order val="1"/>
          <c:spPr>
            <a:solidFill>
              <a:srgbClr val="FF9900"/>
            </a:solidFill>
            <a:ln w="12594">
              <a:solidFill>
                <a:srgbClr val="000000"/>
              </a:solidFill>
              <a:prstDash val="solid"/>
            </a:ln>
          </c:spPr>
          <c:invertIfNegative val="0"/>
          <c:val>
            <c:numRef>
              <c:f>'Осн параметры'!$D$6:$D$7</c:f>
              <c:numCache>
                <c:formatCode>#,##0</c:formatCode>
                <c:ptCount val="2"/>
                <c:pt idx="0">
                  <c:v>1693461</c:v>
                </c:pt>
                <c:pt idx="1">
                  <c:v>1706026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72-4853-88F3-B79139F92ABA}"/>
            </c:ext>
          </c:extLst>
        </c:ser>
        <c:ser>
          <c:idx val="2"/>
          <c:order val="2"/>
          <c:invertIfNegative val="0"/>
          <c:val>
            <c:numRef>
              <c:f>'Осн параметры'!$E$6:$E$7</c:f>
              <c:numCache>
                <c:formatCode>#,##0</c:formatCode>
                <c:ptCount val="2"/>
                <c:pt idx="0">
                  <c:v>895651</c:v>
                </c:pt>
                <c:pt idx="1">
                  <c:v>914292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72-4853-88F3-B79139F92A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3"/>
        <c:gapDepth val="146"/>
        <c:shape val="cylinder"/>
        <c:axId val="122608472"/>
        <c:axId val="1"/>
        <c:axId val="0"/>
      </c:bar3DChart>
      <c:catAx>
        <c:axId val="122608472"/>
        <c:scaling>
          <c:orientation val="minMax"/>
        </c:scaling>
        <c:delete val="1"/>
        <c:axPos val="b"/>
        <c:majorTickMark val="out"/>
        <c:minorTickMark val="none"/>
        <c:tickLblPos val="nextTo"/>
        <c:crossAx val="1"/>
        <c:crossesAt val="0"/>
        <c:auto val="1"/>
        <c:lblAlgn val="ctr"/>
        <c:lblOffset val="100"/>
        <c:noMultiLvlLbl val="0"/>
      </c:catAx>
      <c:valAx>
        <c:axId val="1"/>
        <c:scaling>
          <c:orientation val="minMax"/>
          <c:max val="1800000"/>
          <c:min val="0"/>
        </c:scaling>
        <c:delete val="0"/>
        <c:axPos val="l"/>
        <c:majorGridlines>
          <c:spPr>
            <a:ln w="3145">
              <a:solidFill>
                <a:srgbClr val="000000"/>
              </a:solidFill>
              <a:prstDash val="solid"/>
            </a:ln>
          </c:spPr>
        </c:majorGridlines>
        <c:minorGridlines/>
        <c:numFmt formatCode="#,##0.00" sourceLinked="0"/>
        <c:majorTickMark val="out"/>
        <c:minorTickMark val="none"/>
        <c:tickLblPos val="nextTo"/>
        <c:spPr>
          <a:ln w="314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799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22608472"/>
        <c:crosses val="autoZero"/>
        <c:crossBetween val="between"/>
        <c:dispUnits>
          <c:builtInUnit val="thousands"/>
        </c:dispUnits>
      </c:valAx>
      <c:spPr>
        <a:noFill/>
        <a:ln w="25381">
          <a:noFill/>
        </a:ln>
      </c:spPr>
    </c:plotArea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171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543209876543268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A6D-4149-A900-60FAB4F94D33}"/>
                </c:ext>
              </c:extLst>
            </c:dLbl>
            <c:dLbl>
              <c:idx val="3"/>
              <c:layout>
                <c:manualLayout>
                  <c:x val="3.0864197530864226E-3"/>
                  <c:y val="-5.05334662854241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A6D-4149-A900-60FAB4F94D33}"/>
                </c:ext>
              </c:extLst>
            </c:dLbl>
            <c:dLbl>
              <c:idx val="4"/>
              <c:layout>
                <c:manualLayout>
                  <c:x val="-7.7160493827161791E-3"/>
                  <c:y val="-1.7686713199898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A6D-4149-A900-60FAB4F94D33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г.о. Пущино</c:v>
                </c:pt>
                <c:pt idx="1">
                  <c:v>г.о.Домодедово</c:v>
                </c:pt>
                <c:pt idx="2">
                  <c:v>г.о.Химки</c:v>
                </c:pt>
                <c:pt idx="3">
                  <c:v>г.о.Балашиха</c:v>
                </c:pt>
                <c:pt idx="4">
                  <c:v>г.о.Подольск</c:v>
                </c:pt>
                <c:pt idx="5">
                  <c:v>г.о.Волоколамск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28928.65</c:v>
                </c:pt>
                <c:pt idx="1">
                  <c:v>31405.58</c:v>
                </c:pt>
                <c:pt idx="2">
                  <c:v>33958.76</c:v>
                </c:pt>
                <c:pt idx="3">
                  <c:v>12772.2</c:v>
                </c:pt>
                <c:pt idx="4">
                  <c:v>21779.52</c:v>
                </c:pt>
                <c:pt idx="5">
                  <c:v>44112.639999999999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6D-4149-A900-60FAB4F94D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256640"/>
        <c:axId val="146258176"/>
      </c:barChart>
      <c:catAx>
        <c:axId val="14625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6258176"/>
        <c:crosses val="autoZero"/>
        <c:auto val="1"/>
        <c:lblAlgn val="ctr"/>
        <c:lblOffset val="100"/>
        <c:noMultiLvlLbl val="0"/>
      </c:catAx>
      <c:valAx>
        <c:axId val="146258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46256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0.23481</cdr:x>
      <cdr:y>0.1267</cdr:y>
    </cdr:from>
    <cdr:to>
      <cdr:x>0.34254</cdr:x>
      <cdr:y>0.27603</cdr:y>
    </cdr:to>
    <cdr:sp macro="" textlink="">
      <cdr:nvSpPr>
        <cdr:cNvPr id="29699" name="Line 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2159000" y="711200"/>
          <a:ext cx="990556" cy="838249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 type="triangle" w="med" len="med"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0.1768</cdr:x>
      <cdr:y>0.16742</cdr:y>
    </cdr:from>
    <cdr:to>
      <cdr:x>0.30453</cdr:x>
      <cdr:y>0.23956</cdr:y>
    </cdr:to>
    <cdr:sp macro="" textlink="">
      <cdr:nvSpPr>
        <cdr:cNvPr id="29700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25600" y="939800"/>
          <a:ext cx="1174452" cy="40495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2004" rIns="0" bIns="0" anchor="t" upright="1"/>
        <a:lstStyle xmlns:a="http://schemas.openxmlformats.org/drawingml/2006/main"/>
        <a:p xmlns:a="http://schemas.openxmlformats.org/drawingml/2006/main">
          <a:pPr marL="84138" algn="l" rtl="0">
            <a:defRPr sz="1000"/>
          </a:pPr>
          <a:r>
            <a:rPr lang="ru-RU" sz="14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 </a:t>
          </a:r>
          <a:r>
            <a:rPr lang="ru-RU" sz="1400" b="1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+</a:t>
          </a:r>
          <a:r>
            <a:rPr lang="ru-RU" sz="1400" b="1" dirty="0" smtClean="0">
              <a:solidFill>
                <a:srgbClr val="000000"/>
              </a:solidFill>
              <a:latin typeface="Arial"/>
              <a:cs typeface="Arial"/>
            </a:rPr>
            <a:t>21.71%</a:t>
          </a:r>
          <a:endParaRPr lang="ru-RU" sz="1400" b="1" i="0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0.5987</cdr:x>
      <cdr:y>0.16742</cdr:y>
    </cdr:from>
    <cdr:to>
      <cdr:x>0.6967</cdr:x>
      <cdr:y>0.22042</cdr:y>
    </cdr:to>
    <cdr:sp macro="" textlink="">
      <cdr:nvSpPr>
        <cdr:cNvPr id="29702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504960" y="939800"/>
          <a:ext cx="901091" cy="29751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2004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1400" b="1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+21.57%</a:t>
          </a:r>
          <a:endParaRPr lang="ru-RU" sz="1400" b="1" i="0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0.25171</cdr:x>
      <cdr:y>0.67509</cdr:y>
    </cdr:from>
    <cdr:to>
      <cdr:x>0.42646</cdr:x>
      <cdr:y>0.76084</cdr:y>
    </cdr:to>
    <cdr:sp macro="" textlink="">
      <cdr:nvSpPr>
        <cdr:cNvPr id="29705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33600" y="3581400"/>
          <a:ext cx="1488420" cy="4449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41148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2075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ДОХОДЫ</a:t>
          </a:r>
        </a:p>
      </cdr:txBody>
    </cdr:sp>
  </cdr:relSizeAnchor>
  <cdr:relSizeAnchor xmlns:cdr="http://schemas.openxmlformats.org/drawingml/2006/chartDrawing">
    <cdr:from>
      <cdr:x>0.63626</cdr:x>
      <cdr:y>0.67509</cdr:y>
    </cdr:from>
    <cdr:to>
      <cdr:x>0.86651</cdr:x>
      <cdr:y>0.77534</cdr:y>
    </cdr:to>
    <cdr:sp macro="" textlink="">
      <cdr:nvSpPr>
        <cdr:cNvPr id="29706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410200" y="3581400"/>
          <a:ext cx="1944926" cy="52552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41148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2075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РАСХОДЫ</a:t>
          </a:r>
        </a:p>
      </cdr:txBody>
    </cdr:sp>
  </cdr:relSizeAnchor>
  <cdr:relSizeAnchor xmlns:cdr="http://schemas.openxmlformats.org/drawingml/2006/chartDrawing">
    <cdr:from>
      <cdr:x>0.34254</cdr:x>
      <cdr:y>0.1267</cdr:y>
    </cdr:from>
    <cdr:to>
      <cdr:x>0.45028</cdr:x>
      <cdr:y>0.49321</cdr:y>
    </cdr:to>
    <cdr:sp macro="" textlink="">
      <cdr:nvSpPr>
        <cdr:cNvPr id="29707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3149600" y="711200"/>
          <a:ext cx="990600" cy="20574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 type="triangle" w="med" len="med"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0.75691</cdr:x>
      <cdr:y>0.1267</cdr:y>
    </cdr:from>
    <cdr:to>
      <cdr:x>0.86464</cdr:x>
      <cdr:y>0.49321</cdr:y>
    </cdr:to>
    <cdr:sp macro="" textlink="">
      <cdr:nvSpPr>
        <cdr:cNvPr id="29709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6959600" y="711201"/>
          <a:ext cx="990600" cy="20574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 type="triangle" w="med" len="med"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0.64476</cdr:x>
      <cdr:y>0.1267</cdr:y>
    </cdr:from>
    <cdr:to>
      <cdr:x>0.75691</cdr:x>
      <cdr:y>0.27379</cdr:y>
    </cdr:to>
    <cdr:sp macro="" textlink="">
      <cdr:nvSpPr>
        <cdr:cNvPr id="29710" name="Line 14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928432" y="711199"/>
          <a:ext cx="1031168" cy="825705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 type="triangle" w="med" len="med"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0.20166</cdr:x>
      <cdr:y>0.85162</cdr:y>
    </cdr:from>
    <cdr:to>
      <cdr:x>0.2743</cdr:x>
      <cdr:y>0.90997</cdr:y>
    </cdr:to>
    <cdr:sp macro="" textlink="">
      <cdr:nvSpPr>
        <cdr:cNvPr id="29711" name="Text Box 1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54200" y="4780481"/>
          <a:ext cx="667911" cy="3275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2004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17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2022</a:t>
          </a:r>
          <a:endParaRPr lang="ru-RU" sz="1700" b="0" i="0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0.72376</cdr:x>
      <cdr:y>0.83616</cdr:y>
    </cdr:from>
    <cdr:to>
      <cdr:x>0.79505</cdr:x>
      <cdr:y>0.90476</cdr:y>
    </cdr:to>
    <cdr:sp macro="" textlink="">
      <cdr:nvSpPr>
        <cdr:cNvPr id="29712" name="Text Box 1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54800" y="4693684"/>
          <a:ext cx="655498" cy="38507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2004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17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2023</a:t>
          </a:r>
        </a:p>
      </cdr:txBody>
    </cdr:sp>
  </cdr:relSizeAnchor>
  <cdr:relSizeAnchor xmlns:cdr="http://schemas.openxmlformats.org/drawingml/2006/chartDrawing">
    <cdr:from>
      <cdr:x>0.43189</cdr:x>
      <cdr:y>0.40216</cdr:y>
    </cdr:from>
    <cdr:to>
      <cdr:x>0.56811</cdr:x>
      <cdr:y>0.45041</cdr:y>
    </cdr:to>
    <cdr:sp macro="" textlink="">
      <cdr:nvSpPr>
        <cdr:cNvPr id="29713" name="Text Box 1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971188" y="2257507"/>
          <a:ext cx="1252424" cy="27084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2004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1400" b="1" dirty="0" smtClean="0">
              <a:solidFill>
                <a:srgbClr val="000000"/>
              </a:solidFill>
              <a:latin typeface="Arial"/>
              <a:cs typeface="Arial"/>
            </a:rPr>
            <a:t>-47.11%</a:t>
          </a:r>
          <a:endParaRPr lang="ru-RU" sz="1400" b="1" i="0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0.85635</cdr:x>
      <cdr:y>0.39868</cdr:y>
    </cdr:from>
    <cdr:to>
      <cdr:x>0.97996</cdr:x>
      <cdr:y>0.48229</cdr:y>
    </cdr:to>
    <cdr:sp macro="" textlink="">
      <cdr:nvSpPr>
        <cdr:cNvPr id="29715" name="Text Box 1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874000" y="2237934"/>
          <a:ext cx="1136570" cy="46933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2004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1400" b="1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-46.41%</a:t>
          </a:r>
          <a:endParaRPr lang="ru-RU" sz="1400" b="1" i="0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0.30887</cdr:x>
      <cdr:y>0.8577</cdr:y>
    </cdr:from>
    <cdr:to>
      <cdr:x>0.37837</cdr:x>
      <cdr:y>0.91605</cdr:y>
    </cdr:to>
    <cdr:sp macro="" textlink="">
      <cdr:nvSpPr>
        <cdr:cNvPr id="18" name="Text Box 1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40015" y="4814629"/>
          <a:ext cx="639039" cy="3275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45720" tIns="32004" rIns="0" bIns="0" anchor="t" upright="1"/>
        <a:lstStyle xmlns:a="http://schemas.openxmlformats.org/drawingml/2006/main">
          <a:lvl1pPr marL="0" indent="0">
            <a:defRPr sz="1100">
              <a:latin typeface="Garamond"/>
            </a:defRPr>
          </a:lvl1pPr>
          <a:lvl2pPr marL="457200" indent="0">
            <a:defRPr sz="1100">
              <a:latin typeface="Garamond"/>
            </a:defRPr>
          </a:lvl2pPr>
          <a:lvl3pPr marL="914400" indent="0">
            <a:defRPr sz="1100">
              <a:latin typeface="Garamond"/>
            </a:defRPr>
          </a:lvl3pPr>
          <a:lvl4pPr marL="1371600" indent="0">
            <a:defRPr sz="1100">
              <a:latin typeface="Garamond"/>
            </a:defRPr>
          </a:lvl4pPr>
          <a:lvl5pPr marL="1828800" indent="0">
            <a:defRPr sz="1100">
              <a:latin typeface="Garamond"/>
            </a:defRPr>
          </a:lvl5pPr>
          <a:lvl6pPr marL="2286000" indent="0">
            <a:defRPr sz="1100">
              <a:latin typeface="Garamond"/>
            </a:defRPr>
          </a:lvl6pPr>
          <a:lvl7pPr marL="2743200" indent="0">
            <a:defRPr sz="1100">
              <a:latin typeface="Garamond"/>
            </a:defRPr>
          </a:lvl7pPr>
          <a:lvl8pPr marL="3200400" indent="0">
            <a:defRPr sz="1100">
              <a:latin typeface="Garamond"/>
            </a:defRPr>
          </a:lvl8pPr>
          <a:lvl9pPr marL="3657600" indent="0">
            <a:defRPr sz="1100">
              <a:latin typeface="Garamond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ru-RU" sz="1700" b="0" i="0" u="none" strike="noStrike" baseline="0" dirty="0" smtClean="0">
              <a:solidFill>
                <a:srgbClr val="000000"/>
              </a:solidFill>
              <a:latin typeface="Arial"/>
              <a:cs typeface="Arial"/>
            </a:rPr>
            <a:t>2023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5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522D0B8-92C6-48CC-B66C-19A39C69F5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822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340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669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126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298FD273-79CD-40AB-83B5-47DDF90625F1}" type="slidenum">
              <a:rPr lang="ru-RU" altLang="ru-RU" sz="1200" smtClean="0">
                <a:latin typeface="Arial" panose="020B0604020202020204" pitchFamily="34" charset="0"/>
              </a:rPr>
              <a:pPr/>
              <a:t>19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92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264 h 1906"/>
                <a:gd name="T4" fmla="*/ 6265 w 5740"/>
                <a:gd name="T5" fmla="*/ 264 h 1906"/>
                <a:gd name="T6" fmla="*/ 626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831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831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260B7-E91E-4BF3-A4C3-A207F85C96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277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7635F-4234-421B-89D1-42239281EE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827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8E32D-1464-444C-BEF2-9ABEE0F5FF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5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FEC8A1-AAC7-48E1-B764-D07389D87C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740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F885E-8275-4FFE-AF65-BBEBFFB0A1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817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55442-395B-4AAF-B6AF-9FD78A9E43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16E48-AF11-4ACD-A370-F1746DE4A8B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29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918EE-B5BC-4BCA-ACDD-223A3E7251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89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9A85C-45FD-4381-9974-F9D4200440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40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8EB7D-68A1-46C0-A199-20489368319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53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F17EA-7A3E-4ADA-A915-66A869BD028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516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0FD1C-2AD2-42E5-B620-1A46E855DD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61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89C7E-3DC1-44BB-B3AA-9F7A57A85BE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09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66770D1-2DAE-4665-8452-A616F5E85C3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9728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9728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9728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729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ru-RU"/>
              </a:p>
            </p:txBody>
          </p:sp>
        </p:grpSp>
        <p:sp>
          <p:nvSpPr>
            <p:cNvPr id="9729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ru-RU"/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264 h 1906"/>
                <a:gd name="T4" fmla="*/ 6265 w 5740"/>
                <a:gd name="T5" fmla="*/ 264 h 1906"/>
                <a:gd name="T6" fmla="*/ 6265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729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729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729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83" r:id="rId1"/>
    <p:sldLayoutId id="2147484371" r:id="rId2"/>
    <p:sldLayoutId id="2147484372" r:id="rId3"/>
    <p:sldLayoutId id="2147484373" r:id="rId4"/>
    <p:sldLayoutId id="2147484374" r:id="rId5"/>
    <p:sldLayoutId id="2147484375" r:id="rId6"/>
    <p:sldLayoutId id="2147484376" r:id="rId7"/>
    <p:sldLayoutId id="2147484377" r:id="rId8"/>
    <p:sldLayoutId id="2147484378" r:id="rId9"/>
    <p:sldLayoutId id="2147484379" r:id="rId10"/>
    <p:sldLayoutId id="2147484380" r:id="rId11"/>
    <p:sldLayoutId id="2147484381" r:id="rId12"/>
    <p:sldLayoutId id="2147484382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828800"/>
            <a:ext cx="7543800" cy="2971800"/>
          </a:xfrm>
        </p:spPr>
        <p:txBody>
          <a:bodyPr anchor="ctr"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4000" b="1" dirty="0" smtClean="0"/>
              <a:t>Бюджет для граждан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4000" b="1" dirty="0" smtClean="0"/>
              <a:t>городского округа Пущино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4000" b="1" dirty="0" smtClean="0">
                <a:solidFill>
                  <a:srgbClr val="92D050"/>
                </a:solidFill>
                <a:latin typeface="Arial Black" pitchFamily="34" charset="0"/>
              </a:rPr>
              <a:t> </a:t>
            </a:r>
            <a:r>
              <a:rPr lang="ru-RU" sz="1800" b="1" kern="1200" dirty="0" smtClean="0">
                <a:solidFill>
                  <a:srgbClr val="92D050"/>
                </a:solidFill>
                <a:effectLst/>
                <a:latin typeface="Arial Black" pitchFamily="34" charset="0"/>
                <a:ea typeface="+mj-ea"/>
                <a:cs typeface="+mj-cs"/>
              </a:rPr>
              <a:t>(представлен на основании </a:t>
            </a:r>
            <a:r>
              <a:rPr lang="x-none" sz="1800" b="1" kern="1200" dirty="0" smtClean="0">
                <a:solidFill>
                  <a:srgbClr val="92D050"/>
                </a:solidFill>
                <a:effectLst/>
                <a:latin typeface="Arial Black" pitchFamily="34" charset="0"/>
                <a:ea typeface="+mj-ea"/>
                <a:cs typeface="+mj-cs"/>
              </a:rPr>
              <a:t>решени</a:t>
            </a:r>
            <a:r>
              <a:rPr lang="ru-RU" sz="1800" b="1" kern="1200" dirty="0" smtClean="0">
                <a:solidFill>
                  <a:srgbClr val="92D050"/>
                </a:solidFill>
                <a:effectLst/>
                <a:latin typeface="Arial Black" pitchFamily="34" charset="0"/>
                <a:ea typeface="+mj-ea"/>
                <a:cs typeface="+mj-cs"/>
              </a:rPr>
              <a:t>я</a:t>
            </a:r>
            <a:r>
              <a:rPr lang="x-none" sz="1800" b="1" kern="1200" dirty="0" smtClean="0">
                <a:solidFill>
                  <a:srgbClr val="92D050"/>
                </a:solidFill>
                <a:effectLst/>
                <a:latin typeface="Arial Black" pitchFamily="34" charset="0"/>
                <a:ea typeface="+mj-ea"/>
                <a:cs typeface="+mj-cs"/>
              </a:rPr>
              <a:t> Совета депутатов </a:t>
            </a:r>
            <a:r>
              <a:rPr lang="ru-RU" sz="1800" b="1" kern="1200" dirty="0" smtClean="0">
                <a:solidFill>
                  <a:srgbClr val="92D050"/>
                </a:solidFill>
                <a:effectLst/>
                <a:latin typeface="Arial Black" pitchFamily="34" charset="0"/>
                <a:ea typeface="+mj-ea"/>
                <a:cs typeface="+mj-cs"/>
              </a:rPr>
              <a:t>«О бюджете городского округа Пущино на 2022 год и на плановый период 2023 и 2024 годов»)</a:t>
            </a:r>
          </a:p>
        </p:txBody>
      </p:sp>
      <p:pic>
        <p:nvPicPr>
          <p:cNvPr id="4099" name="Picture 4" descr="GERB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263" y="412750"/>
            <a:ext cx="973137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97868" y="683396"/>
          <a:ext cx="8568952" cy="5810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16472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14341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6163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4304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3308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877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Доходы от реализации иного имущества, находящегося в собственности городских округов (за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казенных), в части реализации основных средств по указанному имуществу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15492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11399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6163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от продажи земельных участков, государственная собственность на которые не разграничена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Плата за увеличение площади земельных участков, находящихся в частной собственности, в результате перераспределения таких земельных участков и земель (или) земельных участков, находящихся в государственной или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1993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﻿Доходы от приватизации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Штрафы, санкции, возмещение ущерба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2413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49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97868" y="683396"/>
          <a:ext cx="8568952" cy="5610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451009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426290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763043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940736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327797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 ОТ ДРУГИХ БЮДЖЕТОВ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452062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427658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763043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940736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327797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Дотации бюджетам бюджетной системы Российской Федерации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107147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1305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19422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91600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168357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427279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660802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63748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8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Субвенции бюджетам бюджетной системы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253239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257647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263459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260512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263686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71000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БЕЗВОЗМЕЗДНЫЕ ПОСТУПЛЕНИЯ ОТ ГОСУДАРСТВЕННЫХ (МУНИЦИПАЛЬНЫХ)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ПРОЧИЕ БЕЗВОЗМЕЗДНЫЕ ПОСТУПЛЕНИЯ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ДОХОДЫ БЮДЖЕТОВ БЮДЖЕТНОЙ СИСТЕМЫ РОССИЙСКОЙ ФЕДЕРАЦИИ ОТ ВОЗВРАТА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4245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-1053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-5661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992402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890753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1485140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1690797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898239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27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и льготах по земельному налогу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951408"/>
              </p:ext>
            </p:extLst>
          </p:nvPr>
        </p:nvGraphicFramePr>
        <p:xfrm>
          <a:off x="152400" y="412999"/>
          <a:ext cx="8915399" cy="62907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39064038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1118402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974227583"/>
                    </a:ext>
                  </a:extLst>
                </a:gridCol>
                <a:gridCol w="5791199">
                  <a:extLst>
                    <a:ext uri="{9D8B030D-6E8A-4147-A177-3AD203B41FA5}">
                      <a16:colId xmlns:a16="http://schemas.microsoft.com/office/drawing/2014/main" val="2400250236"/>
                    </a:ext>
                  </a:extLst>
                </a:gridCol>
              </a:tblGrid>
              <a:tr h="107164">
                <a:tc rowSpan="26"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Дата и № нормативного правового акта </a:t>
                      </a:r>
                      <a:endParaRPr lang="ru-RU" sz="7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7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Решение Совета депутатов города Пущино Московской области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«О земельном налоге на территории городского округа Пущино» 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от 17.11.2005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№154/28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с изменениями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 ред. от 22.03.2006 № 178/32, от 14.09.2006 № 237/40, от 25.10.2007 № 361/58, от 03.04.2008 № 412/64, от 21.10.2010 № 212/32, от 17.11.2011 № 385/54, от 08.12.2011 № 394/55, от 26.01.2012 № 415/57, от 18.04.2013 № 622/84, от 13.11.2014 № 22/06, от 21.05.2015 № 100/16, от 25.09.2015 № 150/23, от 22.04.2016 № 242/34, от 15.02.2018 № 452/74, от 19.1, от 26.03.2020 №48/11) 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Налоговые ставки  </a:t>
                      </a:r>
                      <a:endParaRPr lang="ru-RU" sz="7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Налоговые льготы, установленные в городском округе Пущино дополнительно к льготам, предусмотренным Налоговым кодексом Российской Федерации </a:t>
                      </a:r>
                      <a:endParaRPr lang="ru-RU" sz="7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130515"/>
                  </a:ext>
                </a:extLst>
              </a:tr>
              <a:tr h="211118"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категория земель и (или) вид разрешенного использования земельного участка </a:t>
                      </a:r>
                      <a:endParaRPr lang="ru-RU" sz="7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% </a:t>
                      </a:r>
                      <a:endParaRPr lang="ru-RU" sz="700" b="1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246486"/>
                  </a:ext>
                </a:extLst>
              </a:tr>
              <a:tr h="166566">
                <a:tc vMerge="1">
                  <a:txBody>
                    <a:bodyPr/>
                    <a:lstStyle/>
                    <a:p>
                      <a:pPr algn="l" rtl="0" fontAlgn="b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отнесенных к землям сельскохозяйственного назначения или к землям в составе зон сельскохозяйственного использования в населенных пунктах и используемых для сельскохозяйственного производства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0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u="sng" strike="noStrike" dirty="0">
                          <a:solidFill>
                            <a:schemeClr val="tx1"/>
                          </a:solidFill>
                          <a:effectLst/>
                        </a:rPr>
                        <a:t>Освобождаются от налогообложения:</a:t>
                      </a:r>
                      <a:endParaRPr lang="ru-RU" sz="1100" b="0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6761969"/>
                  </a:ext>
                </a:extLst>
              </a:tr>
              <a:tr h="187183">
                <a:tc vMerge="1">
                  <a:txBody>
                    <a:bodyPr/>
                    <a:lstStyle/>
                    <a:p>
                      <a:pPr algn="ctr" rtl="0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органы местного самоуправления городского округа Пущино;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018838"/>
                  </a:ext>
                </a:extLst>
              </a:tr>
              <a:tr h="136865"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муниципальные учреждения, финансируемые из бюджета городского округа Пущино;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0823746"/>
                  </a:ext>
                </a:extLst>
              </a:tr>
              <a:tr h="2705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занятых жилищным фондом и объектами инженерной инфраструктуры жилищно-коммунального комплекса (за исключением доли в праве на земельный участок, приходящейся на объект, не относящийся к жилищному фонду и к объектам инженерной инфраструктуры жилищно-коммунального комплекса) или приобретенных (предоставленных) для жилищного строительства (за исключением земельных участков, приобретенных (предоставленных) для индивидуального жилищного строительства, используемых в предпринимательской деятельности);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Герои Советского Союза, Герои Российской Федерации, Герои Социалистического Труда и полные кавалеры ордена Славы, Трудовой Славы и "За службу Родине в Вооруженных Силах СССР";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930338"/>
                  </a:ext>
                </a:extLst>
              </a:tr>
              <a:tr h="108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-инвалиды I, II и III групп инвалидности;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5508233"/>
                  </a:ext>
                </a:extLst>
              </a:tr>
              <a:tr h="1368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инвалиды с детства, а также лица, имеющие детей-инвалидов и осуществляющие уход за ними;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912683"/>
                  </a:ext>
                </a:extLst>
              </a:tr>
              <a:tr h="136865">
                <a:tc vMerge="1">
                  <a:txBody>
                    <a:bodyPr/>
                    <a:lstStyle/>
                    <a:p>
                      <a:pPr algn="ctr" rtl="0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9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участники, ветераны и инвалиды Великой Отечественной войны, а также ветераны и инвалиды боевых действий;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7716686"/>
                  </a:ext>
                </a:extLst>
              </a:tr>
              <a:tr h="5012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физические лица имеющие право на получение социальной поддержки в соответствии с Законом Российской Федерации "О социальной защите граждан, подвергшихся воздействию радиации вследствие катастрофы на Чернобыльской АЭС" (в редакции Закона Российской Федерации от 18 июня 1992 года N 3061-1), в соответствии с Федеральным законом от 26 ноября 1998 года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</a:t>
                      </a:r>
                      <a:r>
                        <a:rPr lang="ru-RU" sz="7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Теча</a:t>
                      </a:r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" и в соответствии с Федеральным законом от 10 января 2002 года N 2-ФЗ "О социальных гарантиях гражданам, подвергшимся радиационному воздействию вследствие ядерных испытаний на Семипалатинском полигоне</a:t>
                      </a:r>
                      <a:r>
                        <a:rPr lang="ru-RU" sz="7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";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584512"/>
                  </a:ext>
                </a:extLst>
              </a:tr>
              <a:tr h="1777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ограниченных в обороте в соответствии с законодательством Российской Федерации, предоставленных для обеспечения обороны, безопасности и таможенных нужд.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934023"/>
                  </a:ext>
                </a:extLst>
              </a:tr>
              <a:tr h="275476">
                <a:tc vMerge="1">
                  <a:txBody>
                    <a:bodyPr/>
                    <a:lstStyle/>
                    <a:p>
                      <a:pPr algn="ctr" rtl="0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физические лица, принимавшие в составе подразделений особого риска непосредственное участие в испытаниях ядерного и термоядерного оружия, ликвидации аварий ядерных установок на средствах вооружения и военных объектах;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618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физические лица, получившие или перенесшие лучевую болезнь или ставшие инвалидами в результате испытаний, учений и иных работ, связанных с любыми видами ядерных установок, включая ядерное оружие и космическую технику;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8592708"/>
                  </a:ext>
                </a:extLst>
              </a:tr>
              <a:tr h="225090"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9"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в отношении земельных участков, приобретенных (предоставленных) под размещение гаражей гражданам, гаражным кооперативам, гаражно-строительным кооперативам. 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rtl="0" fontAlgn="t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710753"/>
                  </a:ext>
                </a:extLst>
              </a:tr>
              <a:tr h="107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почетные граждане города Пущино, почетные граждане Московской области.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3734378"/>
                  </a:ext>
                </a:extLst>
              </a:tr>
              <a:tr h="211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sng" strike="noStrike" dirty="0">
                          <a:solidFill>
                            <a:schemeClr val="tx1"/>
                          </a:solidFill>
                          <a:effectLst/>
                        </a:rPr>
                        <a:t>Налоговые льготы в размере 50%:</a:t>
                      </a:r>
                      <a:endParaRPr lang="ru-RU" sz="1400" b="0" i="0" u="sng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4772168"/>
                  </a:ext>
                </a:extLst>
              </a:tr>
              <a:tr h="211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малоимущие семьи и малоимущие одиноко проживающие граждане, среднедушевой доход которых ниже величины прожиточного минимума, установленной в Московской области на душу населения;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2737725"/>
                  </a:ext>
                </a:extLst>
              </a:tr>
              <a:tr h="2111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семьи, имеющие трех и более несовершеннолетних детей, среднедушевой доход которых ниже величины прожиточного минимума, установленной в Московской области на душу населения;</a:t>
                      </a:r>
                      <a:endParaRPr lang="ru-RU" sz="7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4707901"/>
                  </a:ext>
                </a:extLst>
              </a:tr>
              <a:tr h="1071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доход которых ниже двукратной величины прожиточного минимума, установленной в Московской области для пенсионеров.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33215"/>
                  </a:ext>
                </a:extLst>
              </a:tr>
              <a:tr h="107164">
                <a:tc vMerge="1">
                  <a:txBody>
                    <a:bodyPr/>
                    <a:lstStyle/>
                    <a:p>
                      <a:pPr algn="ctr" rtl="0" fontAlgn="ctr"/>
                      <a:endParaRPr lang="ru-RU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5299852"/>
                  </a:ext>
                </a:extLst>
              </a:tr>
              <a:tr h="107164">
                <a:tc vMerge="1">
                  <a:txBody>
                    <a:bodyPr/>
                    <a:lstStyle/>
                    <a:p>
                      <a:pPr algn="ctr" rtl="0" fontAlgn="ctr"/>
                      <a:endParaRPr lang="ru-RU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муниципальные бюджетные и автономные учреждения, получающие субсидию из бюджета городского округа;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107013"/>
                  </a:ext>
                </a:extLst>
              </a:tr>
              <a:tr h="31892">
                <a:tc vMerge="1">
                  <a:txBody>
                    <a:bodyPr/>
                    <a:lstStyle/>
                    <a:p>
                      <a:pPr algn="ctr" rtl="0" fontAlgn="ctr"/>
                      <a:endParaRPr lang="ru-RU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-государственные учреждения Московской области, вид деятельности которых направлен на сопровождение процедуры оформления права собственности Московской области на объекты недвижимости, включая земельные участки; 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614640"/>
                  </a:ext>
                </a:extLst>
              </a:tr>
              <a:tr h="938793">
                <a:tc vMerge="1">
                  <a:txBody>
                    <a:bodyPr/>
                    <a:lstStyle/>
                    <a:p>
                      <a:pPr algn="ctr" rtl="0" fontAlgn="ctr"/>
                      <a:endParaRPr lang="ru-RU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в отношении земельных участков, не используемых в предпринимательской деятельности, приобретенных (предоставленных) для ведения личного подсобного хозяйства, садоводства или огородничества, а также земельных участков общего назначения, предусмотренных Федеральным законом от 29 июля 2017 года N 217-ФЗ "О ведении гражданами садоводства и огородничества для собственных нужд и о внесении изменений в отдельные законодательные акты Российской Федерации"</a:t>
                      </a:r>
                      <a:endParaRPr lang="ru-RU" sz="7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0.22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садоводческие, огороднические, дачные некоммерческие объединения граждан, некоммерческие партнерства - в отношении земельных участков (территорий) общего пользования, в том числе находящихся в общей долевой собственности;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242904"/>
                  </a:ext>
                </a:extLst>
              </a:tr>
              <a:tr h="315071">
                <a:tc vMerge="1">
                  <a:txBody>
                    <a:bodyPr/>
                    <a:lstStyle/>
                    <a:p>
                      <a:pPr algn="ctr" rtl="0" fontAlgn="ctr"/>
                      <a:endParaRPr lang="ru-RU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в отношении земельных участков, приобретенных (предоставленных) под размещение овощехранилищ гражданам и кооперативам овощехранилищ.</a:t>
                      </a:r>
                      <a:endParaRPr lang="ru-RU" sz="7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rtl="0" fontAlgn="t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381931"/>
                  </a:ext>
                </a:extLst>
              </a:tr>
              <a:tr h="315071">
                <a:tc vMerge="1">
                  <a:txBody>
                    <a:bodyPr/>
                    <a:lstStyle/>
                    <a:p>
                      <a:pPr algn="ctr" rtl="0" fontAlgn="ctr"/>
                      <a:endParaRPr lang="ru-RU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>
                          <a:solidFill>
                            <a:schemeClr val="tx1"/>
                          </a:solidFill>
                          <a:effectLst/>
                        </a:rPr>
                        <a:t> в отношении земельных участков, занятых объектами здравоохранения муниципального и федерального значения.</a:t>
                      </a:r>
                      <a:endParaRPr lang="ru-RU" sz="7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0.75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rtl="0" fontAlgn="t"/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0991705"/>
                  </a:ext>
                </a:extLst>
              </a:tr>
              <a:tr h="641739">
                <a:tc vMerge="1">
                  <a:txBody>
                    <a:bodyPr/>
                    <a:lstStyle/>
                    <a:p>
                      <a:pPr algn="ctr" rtl="0" fontAlgn="ctr"/>
                      <a:endParaRPr lang="ru-RU" sz="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295" marR="3295" marT="329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Прочие 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1.5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700" u="none" strike="noStrike" dirty="0">
                          <a:solidFill>
                            <a:schemeClr val="tx1"/>
                          </a:solidFill>
                          <a:effectLst/>
                        </a:rPr>
                        <a:t>- </a:t>
                      </a:r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некоммерческие организации – в отношении земельных участков, имеющих вид разрешенного использования охота и рыбалка. </a:t>
                      </a:r>
                      <a:endParaRPr lang="ru-RU" sz="7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295" marR="3295" marT="329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5506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325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381000"/>
            <a:ext cx="8229600" cy="706090"/>
          </a:xfrm>
        </p:spPr>
        <p:txBody>
          <a:bodyPr>
            <a:noAutofit/>
          </a:bodyPr>
          <a:lstStyle/>
          <a:p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Информация о выпадающих доходах в связи с предоставлением льгот, установленных Решением Совета депутатов города Пущино Московской области от 17.11.2005 №154/28 (с учет. изм. и доп.) «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О земельном налоге на территории городского округа Пущино»</a:t>
            </a:r>
            <a:r>
              <a:rPr lang="ru-RU" alt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                                                                                                                     тыс. руб.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905096"/>
              </p:ext>
            </p:extLst>
          </p:nvPr>
        </p:nvGraphicFramePr>
        <p:xfrm>
          <a:off x="251521" y="1371600"/>
          <a:ext cx="8640960" cy="546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8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76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04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33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33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63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Категория льготников</a:t>
                      </a:r>
                      <a:endParaRPr lang="ru-RU" sz="11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100" b="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1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ожидаемое</a:t>
                      </a:r>
                      <a:endParaRPr lang="ru-RU" sz="11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2023</a:t>
                      </a:r>
                      <a:r>
                        <a:rPr lang="ru-RU" sz="1100" b="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2024 год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1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2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органы местного самоуправления городского округа Пущино;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муниципальные учреждения, финансируемые из бюджета городского округа Пущино;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613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1225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1225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1225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1225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4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инвалиды I, II и III групп инвалидности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69,4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65,1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816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инвалиды с детства, а также лица, имеющие детей-инвалидов и осуществляющие уход за ними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1,1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1,1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1,1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1,1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7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участники, ветераны и инвалиды Великой Отечественной войны, а также ветераны и инвалиды боевых действий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22,4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23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54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физические лица, имеющие право на получение социальной поддержки в соответствии с Законом Российской Федерации "О социальной защите граждан, подвергшихся воздействию радиации вследствие катастрофы на Чернобыльской АЭС", в соответствии с Федеральным законом от 26.11.1998 N 175-ФЗ "О социальной защите граждан Российской Федерации, подвергшихся воздействию радиации вследствие аварии в 1957 году на производственном объединении "Маяк" и сбросов радиоактивных отходов в реку Теча" и в соответствии с Федеральным законом от 10.01.2002 N 2-ФЗ "О социальных гарантиях гражданам, подвергшимся радиационному воздействию вследствие ядерных испытаний на Семипалатинском полигоне";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3,2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3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 семьи, имеющие трех и более несовершеннолетних детей, среднедушевой доход которых ниже величины прожиточного минимума, установленной в Московской области на душу населения;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2,2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пенсионеры, доход которых ниже двукратной величины прожиточного минимума, установленной в Московской области для пенсионеров.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0,8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31626" marR="3162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02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32048"/>
          </a:xfrm>
        </p:spPr>
        <p:txBody>
          <a:bodyPr>
            <a:normAutofit/>
          </a:bodyPr>
          <a:lstStyle/>
          <a:p>
            <a:r>
              <a:rPr lang="ru-RU" altLang="ru-RU" sz="1400" dirty="0" smtClean="0">
                <a:latin typeface="Georgia" panose="02040502050405020303" pitchFamily="18" charset="0"/>
              </a:rPr>
              <a:t>Информация о налоговых ставках по налогу на имущество физических лиц</a:t>
            </a: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79512" y="620688"/>
          <a:ext cx="8640960" cy="60167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1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и № нормативного правового акта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ставки 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9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имущества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63" marR="5963" marT="5963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360">
                <a:tc row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 г. Пущино МО от 13.11.2014 N 21/06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(ред. от 19.11.2019)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"О налоге на имущество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физических лиц в городском округе Пущино"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Квартира, часть квартиры, комната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Жилые дома, части жилых домов (включая жилые строения, расположенные на земельных участках, предоставленных для ведения личного подсобного хозяйства, огородничества, садоводства или индивидуального жилищного строительства)</a:t>
                      </a:r>
                    </a:p>
                  </a:txBody>
                  <a:tcPr marL="9525" marR="9525" marT="9525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7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Объекты незавершенного строительства в случае, если проектируемым назначением таких объектов является жилой дом,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0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Единые недвижимые комплексы, в состав которых входят хотя бы один жилой дом, часть жилого дома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Гаражи и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машино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-места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26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Хозяйственные строения или сооружения, площадь каждого из которых не превышает 50 квадратных метров и которые расположены на земельных участках для ведения личного подсобного хозяйства, огородничества, садоводства или индивидуального жилищного строительства,</a:t>
                      </a: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51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Объекты налогообложения, включенные в перечень, определяемый в соответствии с пунктом 7 статьи 378.2 Налогового кодекса Российской Федерации, объекты налогообложения, предусмотренные абзацем вторым пункта 10 статьи 378.2 Налогового кодекса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4798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Объекты налогообложения, кадастровая стоимость каждого из которых превышает 300 млн. рублей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1456">
                <a:tc vMerge="1">
                  <a:txBody>
                    <a:bodyPr/>
                    <a:lstStyle/>
                    <a:p>
                      <a:pPr marL="0" algn="ctr" rtl="0" eaLnBrk="1" fontAlgn="ctr" latinLnBrk="0" hangingPunct="1"/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Прочие объекты налогообложения 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+mn-ea"/>
                          <a:cs typeface="+mn-cs"/>
                        </a:rPr>
                        <a:t>0,5</a:t>
                      </a:r>
                      <a:endParaRPr kumimoji="0" lang="ru-RU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05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>
              <a:defRPr/>
            </a:pPr>
            <a:r>
              <a:rPr lang="ru-RU" sz="2400" dirty="0">
                <a:solidFill>
                  <a:schemeClr val="tx1"/>
                </a:solidFill>
                <a:effectLst/>
              </a:rPr>
              <a:t>Сведения о мерах поддержки за 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счет средств бюджетов Московской области и городского </a:t>
            </a:r>
            <a:r>
              <a:rPr lang="ru-RU" sz="2400" dirty="0">
                <a:solidFill>
                  <a:schemeClr val="tx1"/>
                </a:solidFill>
                <a:effectLst/>
              </a:rPr>
              <a:t>округа Пущино </a:t>
            </a:r>
            <a:r>
              <a:rPr lang="ru-RU" sz="2400" dirty="0" smtClean="0">
                <a:solidFill>
                  <a:schemeClr val="tx1"/>
                </a:solidFill>
                <a:effectLst/>
              </a:rPr>
              <a:t>в </a:t>
            </a:r>
            <a:r>
              <a:rPr lang="ru-RU" sz="2400" dirty="0">
                <a:solidFill>
                  <a:schemeClr val="tx1"/>
                </a:solidFill>
                <a:effectLst/>
              </a:rPr>
              <a:t>разрезе целевых групп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2227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0E8C625-6DB2-40E7-91F2-EF190CCD7338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6365818"/>
              </p:ext>
            </p:extLst>
          </p:nvPr>
        </p:nvGraphicFramePr>
        <p:xfrm>
          <a:off x="266700" y="1265238"/>
          <a:ext cx="8610600" cy="51768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469">
                  <a:extLst>
                    <a:ext uri="{9D8B030D-6E8A-4147-A177-3AD203B41FA5}">
                      <a16:colId xmlns:a16="http://schemas.microsoft.com/office/drawing/2014/main" val="401916809"/>
                    </a:ext>
                  </a:extLst>
                </a:gridCol>
                <a:gridCol w="3304275">
                  <a:extLst>
                    <a:ext uri="{9D8B030D-6E8A-4147-A177-3AD203B41FA5}">
                      <a16:colId xmlns:a16="http://schemas.microsoft.com/office/drawing/2014/main" val="1632794646"/>
                    </a:ext>
                  </a:extLst>
                </a:gridCol>
                <a:gridCol w="1243238">
                  <a:extLst>
                    <a:ext uri="{9D8B030D-6E8A-4147-A177-3AD203B41FA5}">
                      <a16:colId xmlns:a16="http://schemas.microsoft.com/office/drawing/2014/main" val="1635853025"/>
                    </a:ext>
                  </a:extLst>
                </a:gridCol>
                <a:gridCol w="1225361">
                  <a:extLst>
                    <a:ext uri="{9D8B030D-6E8A-4147-A177-3AD203B41FA5}">
                      <a16:colId xmlns:a16="http://schemas.microsoft.com/office/drawing/2014/main" val="972691751"/>
                    </a:ext>
                  </a:extLst>
                </a:gridCol>
                <a:gridCol w="1205697">
                  <a:extLst>
                    <a:ext uri="{9D8B030D-6E8A-4147-A177-3AD203B41FA5}">
                      <a16:colId xmlns:a16="http://schemas.microsoft.com/office/drawing/2014/main" val="1769806018"/>
                    </a:ext>
                  </a:extLst>
                </a:gridCol>
                <a:gridCol w="1139560">
                  <a:extLst>
                    <a:ext uri="{9D8B030D-6E8A-4147-A177-3AD203B41FA5}">
                      <a16:colId xmlns:a16="http://schemas.microsoft.com/office/drawing/2014/main" val="2598438010"/>
                    </a:ext>
                  </a:extLst>
                </a:gridCol>
              </a:tblGrid>
              <a:tr h="4713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п/п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Наименование меры социальной поддержки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получателей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 </a:t>
                      </a:r>
                      <a:r>
                        <a:rPr lang="ru-RU" sz="1200" dirty="0" smtClean="0">
                          <a:effectLst/>
                        </a:rPr>
                        <a:t>2022 </a:t>
                      </a:r>
                      <a:r>
                        <a:rPr lang="ru-RU" sz="1200" dirty="0">
                          <a:effectLst/>
                        </a:rPr>
                        <a:t>год, (тыс. руб.)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 </a:t>
                      </a:r>
                      <a:r>
                        <a:rPr lang="ru-RU" sz="1200" dirty="0" smtClean="0">
                          <a:effectLst/>
                        </a:rPr>
                        <a:t>2023 </a:t>
                      </a:r>
                      <a:r>
                        <a:rPr lang="ru-RU" sz="1200" dirty="0">
                          <a:effectLst/>
                        </a:rPr>
                        <a:t>год, (тыс. руб.)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 </a:t>
                      </a:r>
                      <a:r>
                        <a:rPr lang="ru-RU" sz="1200" dirty="0" smtClean="0">
                          <a:effectLst/>
                        </a:rPr>
                        <a:t>2024 </a:t>
                      </a:r>
                      <a:r>
                        <a:rPr lang="ru-RU" sz="1200" dirty="0">
                          <a:effectLst/>
                        </a:rPr>
                        <a:t>год, (тыс. руб.)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extLst>
                  <a:ext uri="{0D108BD9-81ED-4DB2-BD59-A6C34878D82A}">
                    <a16:rowId xmlns:a16="http://schemas.microsoft.com/office/drawing/2014/main" val="4270462750"/>
                  </a:ext>
                </a:extLst>
              </a:tr>
              <a:tr h="18292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Муниципальная программа «Образование городского округа Пущино»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264528"/>
                  </a:ext>
                </a:extLst>
              </a:tr>
              <a:tr h="117489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Выплата компенсации родительской платы за присмотр и уход за детьми, осваивающими образовательные программы дошкольного образования в образовательных организациях в Московской области за счет средств субвенции из бюджета Московской области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929 </a:t>
                      </a:r>
                      <a:r>
                        <a:rPr lang="ru-RU" sz="1200" dirty="0">
                          <a:effectLst/>
                        </a:rPr>
                        <a:t>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5927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514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+mn-cs"/>
                        </a:rPr>
                        <a:t>5927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514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514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+mn-cs"/>
                        </a:rPr>
                        <a:t>5927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514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5647" marR="55647" marT="0" marB="0" anchor="ctr"/>
                </a:tc>
                <a:extLst>
                  <a:ext uri="{0D108BD9-81ED-4DB2-BD59-A6C34878D82A}">
                    <a16:rowId xmlns:a16="http://schemas.microsoft.com/office/drawing/2014/main" val="3710914213"/>
                  </a:ext>
                </a:extLst>
              </a:tr>
              <a:tr h="18292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Муниципальная программа «Муниципальное управление городского округа Пущино»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691797"/>
                  </a:ext>
                </a:extLst>
              </a:tr>
              <a:tr h="6284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Выплата пенсии за выслугу лет лицам, замещавшим муниципальные должности, должности муниципальной службы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42 </a:t>
                      </a:r>
                      <a:r>
                        <a:rPr lang="ru-RU" sz="1200" dirty="0">
                          <a:effectLst/>
                        </a:rPr>
                        <a:t>чел.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2939,0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514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+mn-cs"/>
                        </a:rPr>
                        <a:t>2939,0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514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514"/>
                          </a:solidFill>
                          <a:effectLst/>
                          <a:uLnTx/>
                          <a:uFillTx/>
                          <a:latin typeface="Garamond"/>
                          <a:ea typeface="+mn-ea"/>
                          <a:cs typeface="+mn-cs"/>
                        </a:rPr>
                        <a:t>2939,0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514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5647" marR="55647" marT="0" marB="0" anchor="ctr"/>
                </a:tc>
                <a:extLst>
                  <a:ext uri="{0D108BD9-81ED-4DB2-BD59-A6C34878D82A}">
                    <a16:rowId xmlns:a16="http://schemas.microsoft.com/office/drawing/2014/main" val="2518669017"/>
                  </a:ext>
                </a:extLst>
              </a:tr>
              <a:tr h="349135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Муниципальная программа «Социальная защита населения городского округа Пущино»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2953684"/>
                  </a:ext>
                </a:extLst>
              </a:tr>
              <a:tr h="7855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Предоставление гражданам субсидий на оплату жилого помещения и коммунальных услуг за счет средств субвенции из бюджета Московской области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663 семьи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12100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12500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13000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extLst>
                  <a:ext uri="{0D108BD9-81ED-4DB2-BD59-A6C34878D82A}">
                    <a16:rowId xmlns:a16="http://schemas.microsoft.com/office/drawing/2014/main" val="3956925504"/>
                  </a:ext>
                </a:extLst>
              </a:tr>
              <a:tr h="182927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Муниципальная программа «Предоставление жилья в городском округе Пущино»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616399"/>
                  </a:ext>
                </a:extLst>
              </a:tr>
              <a:tr h="12186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Предоставление </a:t>
                      </a:r>
                      <a:r>
                        <a:rPr lang="ru-RU" sz="1200" dirty="0">
                          <a:effectLst/>
                        </a:rPr>
                        <a:t>жилых помещений детям-сиротам и детям, оставшимся без попечения родителей, лицам из их числа по договорам найма специализированных жилых помещений за счет средств субвенции из бюджета Московской области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2021г. – 4 чел.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9105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2277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647" marR="55647" marT="0" marB="0" anchor="ctr"/>
                </a:tc>
                <a:extLst>
                  <a:ext uri="{0D108BD9-81ED-4DB2-BD59-A6C34878D82A}">
                    <a16:rowId xmlns:a16="http://schemas.microsoft.com/office/drawing/2014/main" val="27939334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C3E732B-268F-4606-A6F9-99377E051F3E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/>
          </p:nvPr>
        </p:nvGraphicFramePr>
        <p:xfrm>
          <a:off x="1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171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3600" dirty="0" smtClean="0">
                <a:solidFill>
                  <a:schemeClr val="bg2"/>
                </a:solidFill>
                <a:effectLst/>
              </a:rPr>
              <a:t>Структура налоговых и неналоговых доходов бюджета на 2022 год</a:t>
            </a:r>
            <a:br>
              <a:rPr lang="ru-RU" altLang="ru-RU" sz="3600" dirty="0" smtClean="0">
                <a:solidFill>
                  <a:schemeClr val="bg2"/>
                </a:solidFill>
                <a:effectLst/>
              </a:rPr>
            </a:br>
            <a:endParaRPr lang="ru-RU" altLang="ru-RU" sz="3600" dirty="0" smtClean="0">
              <a:solidFill>
                <a:schemeClr val="bg2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760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55B3D6-9957-4F5F-9D26-6F2BB9931E92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  <p:sp>
        <p:nvSpPr>
          <p:cNvPr id="162818" name="Rectangle 2">
            <a:extLst>
              <a:ext uri="{FF2B5EF4-FFF2-40B4-BE49-F238E27FC236}">
                <a16:creationId xmlns:a16="http://schemas.microsoft.com/office/drawing/2014/main" id="{F3006E89-4C22-45B5-8805-4E5E7D1F402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152400"/>
            <a:ext cx="8229600" cy="10207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3200" dirty="0"/>
              <a:t>Основные параметры бюджета </a:t>
            </a:r>
            <a:br>
              <a:rPr lang="ru-RU" sz="3200" dirty="0"/>
            </a:br>
            <a:r>
              <a:rPr lang="ru-RU" sz="3200" dirty="0"/>
              <a:t>городского округа Пущино на </a:t>
            </a:r>
            <a:r>
              <a:rPr lang="ru-RU" sz="3200" dirty="0" smtClean="0"/>
              <a:t>2022-2024 </a:t>
            </a:r>
            <a:r>
              <a:rPr lang="ru-RU" sz="3200" dirty="0"/>
              <a:t>гг</a:t>
            </a:r>
            <a:r>
              <a:rPr lang="ru-RU" sz="4000" dirty="0"/>
              <a:t>.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/>
          </p:nvPr>
        </p:nvGraphicFramePr>
        <p:xfrm>
          <a:off x="-25400" y="1270000"/>
          <a:ext cx="9194800" cy="561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197" name="Text Box 16"/>
          <p:cNvSpPr txBox="1">
            <a:spLocks noChangeArrowheads="1"/>
          </p:cNvSpPr>
          <p:nvPr/>
        </p:nvSpPr>
        <p:spPr bwMode="auto">
          <a:xfrm>
            <a:off x="5638800" y="5943600"/>
            <a:ext cx="5826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720" tIns="32004" rIns="0" bIns="0"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7620000" y="5970760"/>
            <a:ext cx="655498" cy="385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tIns="32004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ru-RU" sz="1700" b="0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2024</a:t>
            </a: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3810000" y="6055860"/>
            <a:ext cx="655498" cy="385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tIns="32004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ru-RU" sz="1700" b="0" i="0" u="none" strike="noStrike" baseline="0" dirty="0" smtClean="0">
                <a:solidFill>
                  <a:srgbClr val="000000"/>
                </a:solidFill>
                <a:latin typeface="Arial"/>
                <a:cs typeface="Arial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09709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BFAC2F-F0EB-43CC-8838-8D39F509B5E9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8F163451-F9F5-45F3-A873-35F18F11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95325"/>
          </a:xfrm>
        </p:spPr>
        <p:txBody>
          <a:bodyPr/>
          <a:lstStyle/>
          <a:p>
            <a:pPr>
              <a:defRPr/>
            </a:pPr>
            <a:r>
              <a:rPr lang="ru-RU" sz="2800" dirty="0">
                <a:solidFill>
                  <a:schemeClr val="tx1"/>
                </a:solidFill>
              </a:rPr>
              <a:t>Участие в реализации мероприятий Государственных программ Московской области</a:t>
            </a:r>
          </a:p>
        </p:txBody>
      </p:sp>
      <p:sp>
        <p:nvSpPr>
          <p:cNvPr id="9220" name="TextBox 6"/>
          <p:cNvSpPr txBox="1">
            <a:spLocks noChangeArrowheads="1"/>
          </p:cNvSpPr>
          <p:nvPr/>
        </p:nvSpPr>
        <p:spPr bwMode="auto">
          <a:xfrm>
            <a:off x="76200" y="1371600"/>
            <a:ext cx="87630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Ремонт автомобильных дорог;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Организация отдыха детей в каникулярное время;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Оснащение </a:t>
            </a:r>
            <a:r>
              <a:rPr lang="ru-RU" altLang="ru-RU" sz="1600" dirty="0"/>
              <a:t>(</a:t>
            </a:r>
            <a:r>
              <a:rPr lang="ru-RU" altLang="ru-RU" sz="1600" dirty="0" smtClean="0"/>
              <a:t>обновление) </a:t>
            </a:r>
            <a:r>
              <a:rPr lang="ru-RU" altLang="ru-RU" sz="1600" dirty="0"/>
              <a:t>образовательных организаций компьютерным, мультимедийным, презентационным оборудованием и программным обеспечением в рамках эксперимента по модернизации начального общего, основного общего и среднего общего образования </a:t>
            </a:r>
            <a:endParaRPr lang="ru-RU" altLang="ru-RU" sz="1600" dirty="0" smtClean="0"/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/>
              <a:t> </a:t>
            </a:r>
            <a:r>
              <a:rPr lang="ru-RU" altLang="ru-RU" sz="1600" dirty="0" smtClean="0"/>
              <a:t>Оснащение </a:t>
            </a:r>
            <a:r>
              <a:rPr lang="ru-RU" altLang="ru-RU" sz="1600" dirty="0"/>
              <a:t>планшетными компьютерами общеобразовательных организаций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Ремонт подъездов многоквартирных домов;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Оснащение </a:t>
            </a:r>
            <a:r>
              <a:rPr lang="ru-RU" altLang="ru-RU" sz="1600" dirty="0"/>
              <a:t>мультимедийными проекторами и экранами для мультимедийных проекторов общеобразовательных организаций </a:t>
            </a:r>
            <a:endParaRPr lang="ru-RU" altLang="ru-RU" sz="1600" dirty="0" smtClean="0"/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/>
              <a:t> </a:t>
            </a:r>
            <a:r>
              <a:rPr lang="ru-RU" altLang="ru-RU" sz="1600" dirty="0" smtClean="0"/>
              <a:t>Переселение </a:t>
            </a:r>
            <a:r>
              <a:rPr lang="ru-RU" altLang="ru-RU" sz="1600" dirty="0"/>
              <a:t>граждан из аварийного жилищного фонда</a:t>
            </a:r>
            <a:r>
              <a:rPr lang="ru-RU" altLang="ru-RU" sz="1600" dirty="0" smtClean="0"/>
              <a:t>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Государственная поддержка </a:t>
            </a:r>
            <a:r>
              <a:rPr lang="ru-RU" altLang="ru-RU" sz="1600" dirty="0"/>
              <a:t>отрасли культуры (модернизация библиотек в части комплектования книжных фондов муниципальных общедоступных библиотек)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Обеспечение жильем молодых семей;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Создание и обеспечение функционирования центров образования научно-естественной и технологической направленности в общеобразовательных школах;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Организация питания обучающихся;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Организация бесплатного горячего питания обучающихся, получающих начальное общее образование;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altLang="ru-RU" sz="1600" dirty="0" smtClean="0"/>
              <a:t> Реализация Стратегии социально-экономического развития наукограда Пущино;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  <a:defRPr/>
            </a:pPr>
            <a:r>
              <a:rPr lang="ru-RU" sz="1600" dirty="0"/>
              <a:t> </a:t>
            </a:r>
            <a:r>
              <a:rPr lang="ru-RU" sz="1600" dirty="0" smtClean="0"/>
              <a:t>Создание центров образования естественно-научной и технологической направленностей</a:t>
            </a:r>
            <a:r>
              <a:rPr lang="ru-RU" altLang="ru-RU" sz="1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971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45" name="Rectangle 49">
            <a:extLst>
              <a:ext uri="{FF2B5EF4-FFF2-40B4-BE49-F238E27FC236}">
                <a16:creationId xmlns:a16="http://schemas.microsoft.com/office/drawing/2014/main" id="{82E07FEF-13EA-46E7-9088-FF9D455572AF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eaLnBrk="1" hangingPunct="1">
              <a:lnSpc>
                <a:spcPts val="3000"/>
              </a:lnSpc>
              <a:defRPr/>
            </a:pPr>
            <a:r>
              <a:rPr lang="ru-RU" sz="2800" dirty="0">
                <a:solidFill>
                  <a:schemeClr val="tx1"/>
                </a:solidFill>
              </a:rPr>
              <a:t>Расходы на реализацию муниципальных программ городского округа Пущино на </a:t>
            </a:r>
            <a:r>
              <a:rPr lang="ru-RU" sz="2800" dirty="0" smtClean="0">
                <a:solidFill>
                  <a:schemeClr val="tx1"/>
                </a:solidFill>
              </a:rPr>
              <a:t>2022 </a:t>
            </a:r>
            <a:r>
              <a:rPr lang="ru-RU" sz="2800" dirty="0">
                <a:solidFill>
                  <a:schemeClr val="tx1"/>
                </a:solidFill>
              </a:rPr>
              <a:t>год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04DAFA7-3F87-4D49-A190-6BEDD39FE2D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2400" y="1066800"/>
          <a:ext cx="8839200" cy="5518147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7391400">
                  <a:extLst>
                    <a:ext uri="{9D8B030D-6E8A-4147-A177-3AD203B41FA5}">
                      <a16:colId xmlns:a16="http://schemas.microsoft.com/office/drawing/2014/main" val="359404562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3910279296"/>
                    </a:ext>
                  </a:extLst>
                </a:gridCol>
              </a:tblGrid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Культура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82 762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48949891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Образование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419 320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6782246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Социальная защита населения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21 521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30289879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Спорт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42 914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210181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Развитие сельского хозяйства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2764288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Экология и окружающая среда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42216779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Безопасность и обеспечение безопасности жизнедеятельности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25 182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82480263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Жилище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7 111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87571338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Развитие инженерной инфраструктуры и энергоэффективности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3 833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58104051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Предпринимательство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23 354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88572615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Управление имуществом и муниципальными финансами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130 391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9812731"/>
                  </a:ext>
                </a:extLst>
              </a:tr>
              <a:tr h="6416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Развитие институтов гражданского общества, повышение эффективности местного самоуправления и реализации молодежной политики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6 927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5877753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Развитие и функционирование дорожно-транспортного комплекса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48 679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1389363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Цифровое муниципальное образование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29 223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97374478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Архитектура и градостроительство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32343598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Формирование современной комфортной городской среды</a:t>
                      </a:r>
                      <a:endParaRPr lang="ru-RU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340 225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4929037"/>
                  </a:ext>
                </a:extLst>
              </a:tr>
              <a:tr h="304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Переселение граждан из аварийного жилищного фонда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213 919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0154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57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>
                <a:ea typeface="Behrens KursivC" panose="02000503020000020003" pitchFamily="2" charset="0"/>
                <a:cs typeface="Behrens KursivC" panose="02000503020000020003" pitchFamily="2" charset="0"/>
              </a:rPr>
              <a:t>Бюджет</a:t>
            </a:r>
            <a:r>
              <a:rPr lang="ru-RU" altLang="ru-RU" smtClean="0"/>
              <a:t> для граждан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ru-RU" sz="2400" kern="12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ea typeface="Behrens KursivC" panose="02000503020000020003" pitchFamily="2" charset="0"/>
                <a:cs typeface="FreesiaUPC" pitchFamily="34" charset="-34"/>
              </a:rPr>
              <a:t>Граждане – как налогоплательщики и как потребители муниципальных услуг –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результаты, как для общества в целом, так и для каждой семьи, для каждого человека</a:t>
            </a:r>
            <a:r>
              <a:rPr lang="en-US" sz="2400" kern="12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ea typeface="Behrens KursivC" panose="02000503020000020003" pitchFamily="2" charset="0"/>
                <a:cs typeface="FreesiaUPC" pitchFamily="34" charset="-34"/>
              </a:rPr>
              <a:t>.</a:t>
            </a:r>
            <a:endParaRPr lang="ru-RU" sz="2400" kern="1200" dirty="0" smtClean="0">
              <a:solidFill>
                <a:schemeClr val="accent3">
                  <a:lumMod val="20000"/>
                  <a:lumOff val="80000"/>
                </a:schemeClr>
              </a:solidFill>
              <a:effectLst/>
              <a:ea typeface="Behrens KursivC" panose="02000503020000020003" pitchFamily="2" charset="0"/>
              <a:cs typeface="FreesiaUPC" pitchFamily="34" charset="-34"/>
            </a:endParaRP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lang="ru-RU" sz="2400" kern="1200" dirty="0" smtClean="0">
              <a:solidFill>
                <a:schemeClr val="accent3">
                  <a:lumMod val="20000"/>
                  <a:lumOff val="80000"/>
                </a:schemeClr>
              </a:solidFill>
              <a:effectLst/>
              <a:ea typeface="Behrens KursivC" panose="02000503020000020003" pitchFamily="2" charset="0"/>
              <a:cs typeface="FreesiaUPC" pitchFamily="34" charset="-34"/>
            </a:endParaRP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lang="ru-RU" sz="2400" kern="1200" dirty="0" smtClean="0">
              <a:solidFill>
                <a:schemeClr val="accent3">
                  <a:lumMod val="20000"/>
                  <a:lumOff val="80000"/>
                </a:schemeClr>
              </a:solidFill>
              <a:effectLst/>
              <a:ea typeface="Behrens KursivC" panose="02000503020000020003" pitchFamily="2" charset="0"/>
              <a:cs typeface="FreesiaUPC" pitchFamily="34" charset="-34"/>
            </a:endParaRP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ru-RU" sz="2400" kern="12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ea typeface="Behrens KursivC" panose="02000503020000020003" pitchFamily="2" charset="0"/>
                <a:cs typeface="FreesiaUPC" pitchFamily="34" charset="-34"/>
              </a:rPr>
              <a:t>«Бюджет для граждан» познакомит вас с основными положениями решения о бюджете городского округа Пущино Московской области на 2020 год и плановый период 2021-2022 годов.</a:t>
            </a:r>
            <a:endParaRPr lang="ru-RU" sz="2400" kern="1200" dirty="0">
              <a:solidFill>
                <a:schemeClr val="accent3">
                  <a:lumMod val="20000"/>
                  <a:lumOff val="80000"/>
                </a:schemeClr>
              </a:solidFill>
              <a:effectLst/>
              <a:ea typeface="Behrens KursivC" panose="02000503020000020003" pitchFamily="2" charset="0"/>
              <a:cs typeface="FreesiaUPC" pitchFamily="34" charset="-34"/>
            </a:endParaRPr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F8397E6-70D2-4539-8138-CAE196943467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Удельный вес налоговых и неналоговых доходов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 </a:t>
            </a:r>
            <a:r>
              <a:rPr lang="ru-RU" sz="1400" dirty="0">
                <a:solidFill>
                  <a:schemeClr val="tx1"/>
                </a:solidFill>
                <a:latin typeface="Georgia" panose="02040502050405020303" pitchFamily="18" charset="0"/>
              </a:rPr>
              <a:t>душу </a:t>
            </a:r>
            <a:r>
              <a:rPr lang="ru-RU" sz="1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населения (руб./чел.)</a:t>
            </a:r>
            <a:endParaRPr lang="ru-RU" sz="1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1592705"/>
              </p:ext>
            </p:extLst>
          </p:nvPr>
        </p:nvGraphicFramePr>
        <p:xfrm>
          <a:off x="457200" y="980728"/>
          <a:ext cx="8229600" cy="5026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634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Контактная информация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b="1" dirty="0" smtClean="0"/>
              <a:t>Администрация городского округа Пущино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b="1" dirty="0" smtClean="0"/>
              <a:t>г. Пущино, ул. Строителей, д. 18а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b="1" dirty="0" smtClean="0"/>
              <a:t>Телефон</a:t>
            </a:r>
            <a:endParaRPr lang="en-US" sz="2000" b="1" dirty="0" smtClean="0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dirty="0" smtClean="0"/>
              <a:t>8(496) 773-36-50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b="1" dirty="0" smtClean="0"/>
              <a:t>Официальный сайт </a:t>
            </a:r>
            <a:endParaRPr lang="en-US" sz="2000" b="1" dirty="0" smtClean="0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http://www.pushchino.ru/</a:t>
            </a:r>
            <a:endParaRPr lang="ru-RU" sz="2000" dirty="0" smtClean="0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b="1" dirty="0" smtClean="0"/>
              <a:t>Электронная почта </a:t>
            </a:r>
            <a:endParaRPr lang="en-US" sz="2000" b="1" dirty="0" smtClean="0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2000" dirty="0" smtClean="0"/>
              <a:t>push@mosreg.ru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ru-RU" sz="2000" dirty="0" smtClean="0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b="1" dirty="0" smtClean="0"/>
              <a:t>Финансовый отдел администрации городского округа Пущино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dirty="0" smtClean="0"/>
              <a:t>Телефоны: 8(496) 773-00-77, 8(496) 773-57-28, 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dirty="0" smtClean="0"/>
              <a:t>8(496) 773-23-23, 8(496) 733-05-14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ru-RU" sz="2000" dirty="0" smtClean="0"/>
              <a:t>ПН-ПТ С 9.00 до 18.00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ru-RU" sz="2000" dirty="0"/>
          </a:p>
        </p:txBody>
      </p:sp>
      <p:sp>
        <p:nvSpPr>
          <p:cNvPr id="58372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29F601-F711-4F52-A3C3-C9B74907F792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Основные понятия и термины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486400"/>
          </a:xfrm>
        </p:spPr>
        <p:txBody>
          <a:bodyPr/>
          <a:lstStyle/>
          <a:p>
            <a:pPr marL="0" indent="361950" algn="just">
              <a:buFont typeface="Wingdings" panose="05000000000000000000" pitchFamily="2" charset="2"/>
              <a:buNone/>
              <a:defRPr/>
            </a:pPr>
            <a:r>
              <a:rPr lang="ru-RU" sz="20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Доходы бюджета</a:t>
            </a:r>
            <a:r>
              <a:rPr lang="ru-RU" sz="18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 - поступающие в бюджет денежные средства.</a:t>
            </a:r>
          </a:p>
          <a:p>
            <a:pPr marL="0" indent="361950" algn="just">
              <a:buFont typeface="Wingdings" panose="05000000000000000000" pitchFamily="2" charset="2"/>
              <a:buNone/>
              <a:defRPr/>
            </a:pPr>
            <a:endParaRPr lang="ru-RU" sz="800" kern="1200" dirty="0" smtClean="0">
              <a:solidFill>
                <a:prstClr val="white"/>
              </a:solidFill>
              <a:effectLst/>
              <a:latin typeface="Arial Black" panose="020B0A04020102020204" pitchFamily="34" charset="0"/>
            </a:endParaRPr>
          </a:p>
          <a:p>
            <a:pPr marL="0" indent="361950" algn="just">
              <a:buFont typeface="Wingdings" panose="05000000000000000000" pitchFamily="2" charset="2"/>
              <a:buNone/>
              <a:defRPr/>
            </a:pPr>
            <a:r>
              <a:rPr lang="ru-RU" sz="20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Расходы бюджета</a:t>
            </a:r>
            <a:r>
              <a:rPr lang="ru-RU" sz="18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 - выплачиваемые из бюджета денежные средства.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lang="ru-RU" sz="1600" kern="1200" dirty="0" smtClean="0">
              <a:solidFill>
                <a:prstClr val="white"/>
              </a:solidFill>
              <a:effectLst/>
              <a:latin typeface="Arial Black" panose="020B0A04020102020204" pitchFamily="34" charset="0"/>
            </a:endParaRP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ru-RU" sz="20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Дефицит бюджета</a:t>
            </a:r>
            <a:r>
              <a:rPr lang="ru-RU" sz="16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 - </a:t>
            </a:r>
            <a:r>
              <a:rPr lang="ru-RU" sz="18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превышение расходов бюджета над его доходами.</a:t>
            </a: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lang="ru-RU" sz="1600" kern="1200" dirty="0" smtClean="0">
              <a:solidFill>
                <a:prstClr val="white"/>
              </a:solidFill>
              <a:effectLst/>
              <a:latin typeface="Arial Black" panose="020B0A04020102020204" pitchFamily="34" charset="0"/>
            </a:endParaRP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ru-RU" sz="2000" kern="1200" dirty="0" err="1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Профицит</a:t>
            </a:r>
            <a:r>
              <a:rPr lang="ru-RU" sz="20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 бюджета</a:t>
            </a:r>
            <a:r>
              <a:rPr lang="ru-RU" sz="16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 - </a:t>
            </a:r>
            <a:r>
              <a:rPr lang="ru-RU" sz="1800" kern="1200" dirty="0" smtClean="0">
                <a:solidFill>
                  <a:prstClr val="white"/>
                </a:solidFill>
                <a:effectLst/>
                <a:latin typeface="Arial Black" panose="020B0A04020102020204" pitchFamily="34" charset="0"/>
              </a:rPr>
              <a:t>превышение доходов бюджета над его расходами.</a:t>
            </a: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lang="ru-RU" sz="1800" b="1" kern="1200" dirty="0" smtClean="0">
              <a:solidFill>
                <a:schemeClr val="accent3">
                  <a:lumMod val="20000"/>
                  <a:lumOff val="80000"/>
                </a:schemeClr>
              </a:solidFill>
              <a:effectLst/>
              <a:latin typeface="Arial Black" pitchFamily="34" charset="0"/>
              <a:cs typeface="Arial" charset="0"/>
            </a:endParaRP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ru-RU" sz="2000" b="1" kern="12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 Black" pitchFamily="34" charset="0"/>
                <a:cs typeface="Arial" charset="0"/>
              </a:rPr>
              <a:t>Межбюджетные трансферты</a:t>
            </a:r>
            <a:r>
              <a:rPr lang="ru-RU" sz="1800" b="1" kern="12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 Black" pitchFamily="34" charset="0"/>
                <a:cs typeface="Arial" charset="0"/>
              </a:rPr>
              <a:t> – средства, предоставляемые одним бюджетом бюджетной системы Российской Федерации другому бюджету.</a:t>
            </a: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lang="ru-RU" sz="1800" b="1" kern="1200" dirty="0" smtClean="0">
              <a:solidFill>
                <a:schemeClr val="accent3">
                  <a:lumMod val="20000"/>
                  <a:lumOff val="80000"/>
                </a:schemeClr>
              </a:solidFill>
              <a:effectLst/>
              <a:latin typeface="Arial Black" pitchFamily="34" charset="0"/>
              <a:cs typeface="Arial" charset="0"/>
            </a:endParaRPr>
          </a:p>
          <a:p>
            <a:pPr marL="0" indent="361950" algn="just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ru-RU" sz="2000" b="1" kern="12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 Black" pitchFamily="34" charset="0"/>
                <a:cs typeface="Arial" charset="0"/>
              </a:rPr>
              <a:t>Межбюджетные отношения</a:t>
            </a:r>
            <a:r>
              <a:rPr lang="ru-RU" sz="1800" b="1" kern="1200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/>
                <a:latin typeface="Arial Black" pitchFamily="34" charset="0"/>
                <a:cs typeface="Arial" charset="0"/>
              </a:rPr>
              <a:t> – взаимоотношения между публично-правовыми образованиями по вопросам регулирования бюджетных правоотношений, организации и осуществления бюджетного процесса.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lang="ru-RU" sz="1800" b="1" kern="1200" dirty="0" smtClean="0">
              <a:solidFill>
                <a:srgbClr val="00CC00"/>
              </a:solidFill>
              <a:effectLst/>
              <a:latin typeface="Arial" charset="0"/>
              <a:cs typeface="Arial" charset="0"/>
            </a:endParaRPr>
          </a:p>
          <a:p>
            <a:pPr marL="0" indent="361950" algn="just">
              <a:buFont typeface="Wingdings" panose="05000000000000000000" pitchFamily="2" charset="2"/>
              <a:buNone/>
              <a:defRPr/>
            </a:pPr>
            <a:endParaRPr lang="ru-RU" dirty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1F2BCFF-BE6A-4D46-BB7B-14CF8DB54571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31735"/>
            <a:ext cx="868680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800" dirty="0">
                <a:effectLst>
                  <a:reflection blurRad="6350" stA="55000" endA="300" endPos="45500" dir="5400000" sy="-100000" algn="bl" rotWithShape="0"/>
                </a:effectLst>
              </a:rPr>
              <a:t>ГРАЖДАНИН, </a:t>
            </a:r>
          </a:p>
          <a:p>
            <a:pPr algn="ctr" eaLnBrk="1" hangingPunct="1">
              <a:defRPr/>
            </a:pPr>
            <a:r>
              <a:rPr lang="ru-RU" sz="2800" dirty="0">
                <a:effectLst>
                  <a:reflection blurRad="6350" stA="55000" endA="300" endPos="45500" dir="5400000" sy="-100000" algn="bl" rotWithShape="0"/>
                </a:effectLst>
              </a:rPr>
              <a:t>ЕГО УЧАСТИЕ В БЮДЖЕТНОМ ПРОЦЕССЕ</a:t>
            </a: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2438400" y="2362200"/>
            <a:ext cx="43735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800" dirty="0" smtClean="0">
                <a:latin typeface="+mn-lt"/>
              </a:rPr>
              <a:t>Помогает формировать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800" dirty="0" smtClean="0">
                <a:latin typeface="+mn-lt"/>
              </a:rPr>
              <a:t>доходную часть бюджета</a:t>
            </a: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304800" y="4038600"/>
            <a:ext cx="8686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800" dirty="0" smtClean="0">
                <a:latin typeface="+mn-lt"/>
              </a:rPr>
              <a:t>Получает социальные гарантии (образование, здравоохранение, жилищно-коммунальное хозяйство, культура, физическая культура и спорт, социальные льготы и другие направления социальных гарантий населению) – расходная часть бюджета </a:t>
            </a:r>
          </a:p>
        </p:txBody>
      </p:sp>
      <p:sp>
        <p:nvSpPr>
          <p:cNvPr id="5" name="Выноска со стрелкой вниз 4"/>
          <p:cNvSpPr/>
          <p:nvPr/>
        </p:nvSpPr>
        <p:spPr>
          <a:xfrm>
            <a:off x="457200" y="1260475"/>
            <a:ext cx="8305800" cy="1101725"/>
          </a:xfrm>
          <a:prstGeom prst="downArrowCallout">
            <a:avLst>
              <a:gd name="adj1" fmla="val 100522"/>
              <a:gd name="adj2" fmla="val 92970"/>
              <a:gd name="adj3" fmla="val 25000"/>
              <a:gd name="adj4" fmla="val 60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500" dirty="0"/>
              <a:t>ГРАЖДАНИН </a:t>
            </a:r>
          </a:p>
          <a:p>
            <a:pPr algn="ctr" eaLnBrk="1" hangingPunct="1">
              <a:defRPr/>
            </a:pPr>
            <a:r>
              <a:rPr lang="ru-RU" sz="1500" dirty="0"/>
              <a:t>как налогоплательщик</a:t>
            </a:r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457200" y="2971800"/>
            <a:ext cx="8382000" cy="1066800"/>
          </a:xfrm>
          <a:prstGeom prst="downArrowCallout">
            <a:avLst>
              <a:gd name="adj1" fmla="val 100522"/>
              <a:gd name="adj2" fmla="val 92970"/>
              <a:gd name="adj3" fmla="val 25000"/>
              <a:gd name="adj4" fmla="val 649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500" dirty="0"/>
              <a:t>ГРАЖДАНИН </a:t>
            </a:r>
          </a:p>
          <a:p>
            <a:pPr algn="ctr" eaLnBrk="1" hangingPunct="1">
              <a:defRPr/>
            </a:pPr>
            <a:r>
              <a:rPr lang="ru-RU" sz="1500" dirty="0"/>
              <a:t>как получатель социальных гарантий</a:t>
            </a:r>
          </a:p>
        </p:txBody>
      </p:sp>
      <p:sp>
        <p:nvSpPr>
          <p:cNvPr id="7175" name="TextBox 6"/>
          <p:cNvSpPr txBox="1">
            <a:spLocks noChangeArrowheads="1"/>
          </p:cNvSpPr>
          <p:nvPr/>
        </p:nvSpPr>
        <p:spPr bwMode="auto">
          <a:xfrm>
            <a:off x="304800" y="5029200"/>
            <a:ext cx="8534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800" dirty="0" smtClean="0">
                <a:latin typeface="+mn-lt"/>
              </a:rPr>
              <a:t>Граждане – как налогоплательщики, и как потребители муниципальных услуг – должны быть уверены в том, что передаваемые ими в распоряжение муниципального образования средства используются прозрачно и эффективно, приносят конкретные результаты как для общества в целом, так и для каждой семьи, для каждого человека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1438"/>
            <a:ext cx="8550275" cy="99536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1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Основные задачи и приоритеты бюджетной политики городского округа Пущино Московской области</a:t>
            </a:r>
            <a:endParaRPr lang="ru-RU" sz="21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1143000" y="1524000"/>
            <a:ext cx="5791200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700"/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152400" y="762000"/>
            <a:ext cx="8915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55600" algn="just" eaLnBrk="1" hangingPunct="1">
              <a:defRPr/>
            </a:pPr>
            <a:r>
              <a:rPr lang="ru-RU" sz="1550" dirty="0"/>
              <a:t>Основные направления бюджетной,  налоговой и долговой политики городского округа Пущино на </a:t>
            </a:r>
            <a:r>
              <a:rPr lang="ru-RU" sz="1550" dirty="0" smtClean="0"/>
              <a:t>2022 </a:t>
            </a:r>
            <a:r>
              <a:rPr lang="ru-RU" sz="1550" dirty="0"/>
              <a:t>год и плановый период </a:t>
            </a:r>
            <a:r>
              <a:rPr lang="ru-RU" sz="1550" dirty="0" smtClean="0"/>
              <a:t>2023 </a:t>
            </a:r>
            <a:r>
              <a:rPr lang="ru-RU" sz="1550" dirty="0"/>
              <a:t>и </a:t>
            </a:r>
            <a:r>
              <a:rPr lang="ru-RU" sz="1550" dirty="0" smtClean="0"/>
              <a:t>2024 </a:t>
            </a:r>
            <a:r>
              <a:rPr lang="ru-RU" sz="1550" dirty="0"/>
              <a:t>годов определены на основе социально-экономического развития городского округа Пущино на </a:t>
            </a:r>
            <a:r>
              <a:rPr lang="ru-RU" sz="1550" dirty="0" smtClean="0"/>
              <a:t>2022-2024 </a:t>
            </a:r>
            <a:r>
              <a:rPr lang="ru-RU" sz="1550" dirty="0"/>
              <a:t>годы, с учетом положений муниципальных программ городского округа Пущино.</a:t>
            </a:r>
          </a:p>
          <a:p>
            <a:pPr indent="355600" algn="just" eaLnBrk="1" hangingPunct="1">
              <a:defRPr/>
            </a:pPr>
            <a:r>
              <a:rPr lang="ru-RU" sz="1550" dirty="0"/>
              <a:t>Основными целями бюджетной политики при формировании бюджета городского округа Пущино на </a:t>
            </a:r>
            <a:r>
              <a:rPr lang="ru-RU" sz="1550" dirty="0" smtClean="0"/>
              <a:t>2022 </a:t>
            </a:r>
            <a:r>
              <a:rPr lang="ru-RU" sz="1550" dirty="0"/>
              <a:t>год и плановый период </a:t>
            </a:r>
            <a:r>
              <a:rPr lang="ru-RU" sz="1550" dirty="0" smtClean="0"/>
              <a:t>2023 </a:t>
            </a:r>
            <a:r>
              <a:rPr lang="ru-RU" sz="1550" dirty="0"/>
              <a:t>и </a:t>
            </a:r>
            <a:r>
              <a:rPr lang="ru-RU" sz="1550" dirty="0" smtClean="0"/>
              <a:t>2024 </a:t>
            </a:r>
            <a:r>
              <a:rPr lang="ru-RU" sz="1550" dirty="0"/>
              <a:t>годов являются:</a:t>
            </a:r>
          </a:p>
          <a:p>
            <a:pPr indent="355600" algn="just" eaLnBrk="1" hangingPunct="1">
              <a:buFont typeface="Wingdings" pitchFamily="2" charset="2"/>
              <a:buChar char="Ø"/>
              <a:defRPr/>
            </a:pPr>
            <a:r>
              <a:rPr lang="ru-RU" sz="1550" dirty="0"/>
              <a:t> обеспечение долгосрочной сбалансированности и устойчивости бюджета города;</a:t>
            </a:r>
          </a:p>
          <a:p>
            <a:pPr indent="355600" algn="just" eaLnBrk="1" hangingPunct="1">
              <a:buFont typeface="Wingdings" pitchFamily="2" charset="2"/>
              <a:buChar char="Ø"/>
              <a:defRPr/>
            </a:pPr>
            <a:r>
              <a:rPr lang="ru-RU" sz="1550" dirty="0"/>
              <a:t> поддержание умеренной долговой нагрузки на бюджет города;</a:t>
            </a:r>
          </a:p>
          <a:p>
            <a:pPr indent="355600" algn="just" eaLnBrk="1" hangingPunct="1">
              <a:buFont typeface="Wingdings" pitchFamily="2" charset="2"/>
              <a:buChar char="Ø"/>
              <a:defRPr/>
            </a:pPr>
            <a:r>
              <a:rPr lang="ru-RU" sz="1550" dirty="0"/>
              <a:t> повышение эффективности бюджетных расходов;</a:t>
            </a:r>
          </a:p>
          <a:p>
            <a:pPr indent="355600" algn="just" eaLnBrk="1" hangingPunct="1">
              <a:buFont typeface="Wingdings" pitchFamily="2" charset="2"/>
              <a:buChar char="Ø"/>
              <a:defRPr/>
            </a:pPr>
            <a:r>
              <a:rPr lang="ru-RU" sz="1550" dirty="0"/>
              <a:t> повышение доступности и качества муниципальных услуг;</a:t>
            </a:r>
          </a:p>
          <a:p>
            <a:pPr indent="355600" algn="just" eaLnBrk="1" hangingPunct="1">
              <a:buFont typeface="Wingdings" pitchFamily="2" charset="2"/>
              <a:buChar char="Ø"/>
              <a:defRPr/>
            </a:pPr>
            <a:r>
              <a:rPr lang="ru-RU" sz="1550" dirty="0"/>
              <a:t> сохранение стабильности и безусловное исполнение принятых расходных обязательств городского округа Пущино;</a:t>
            </a:r>
          </a:p>
          <a:p>
            <a:pPr indent="355600" algn="just" eaLnBrk="1" hangingPunct="1">
              <a:buFont typeface="Wingdings" pitchFamily="2" charset="2"/>
              <a:buChar char="Ø"/>
              <a:defRPr/>
            </a:pPr>
            <a:r>
              <a:rPr lang="ru-RU" sz="1550" dirty="0"/>
              <a:t> дальнейшая реализация программно-целевых методов управления;</a:t>
            </a:r>
          </a:p>
          <a:p>
            <a:pPr indent="355600" algn="just" eaLnBrk="1" hangingPunct="1">
              <a:buFont typeface="Wingdings" pitchFamily="2" charset="2"/>
              <a:buChar char="Ø"/>
              <a:defRPr/>
            </a:pPr>
            <a:r>
              <a:rPr lang="ru-RU" sz="1550" dirty="0"/>
              <a:t> повышение открытости и прозрачности бюджетного процесса.</a:t>
            </a:r>
          </a:p>
          <a:p>
            <a:pPr indent="355600" algn="just" eaLnBrk="1" hangingPunct="1">
              <a:defRPr/>
            </a:pPr>
            <a:r>
              <a:rPr lang="ru-RU" sz="1550" dirty="0"/>
              <a:t>В целях минимизации угроз несбалансированности бюджет городского округа на </a:t>
            </a:r>
            <a:r>
              <a:rPr lang="ru-RU" sz="1550" dirty="0" smtClean="0"/>
              <a:t>2022 </a:t>
            </a:r>
            <a:r>
              <a:rPr lang="ru-RU" sz="1550" dirty="0"/>
              <a:t>год и плановый период </a:t>
            </a:r>
            <a:r>
              <a:rPr lang="ru-RU" sz="1550" dirty="0" smtClean="0"/>
              <a:t>2023 </a:t>
            </a:r>
            <a:r>
              <a:rPr lang="ru-RU" sz="1550" dirty="0"/>
              <a:t>и </a:t>
            </a:r>
            <a:r>
              <a:rPr lang="ru-RU" sz="1550" dirty="0" smtClean="0"/>
              <a:t>2024 </a:t>
            </a:r>
            <a:r>
              <a:rPr lang="ru-RU" sz="1550" dirty="0"/>
              <a:t>годов сформирован на основе консервативного прогноза социально-экономического развития городского округа Пущино на </a:t>
            </a:r>
            <a:r>
              <a:rPr lang="ru-RU" sz="1550" dirty="0" smtClean="0"/>
              <a:t>2022-2024 </a:t>
            </a:r>
            <a:r>
              <a:rPr lang="ru-RU" sz="1550" dirty="0"/>
              <a:t>годы, что позволит повысить точность бюджетного планирования и предотвратить часть рисков, связанных с принятием дополнительных расходных обязательств. </a:t>
            </a:r>
          </a:p>
          <a:p>
            <a:pPr indent="355600" algn="just" eaLnBrk="1" hangingPunct="1">
              <a:defRPr/>
            </a:pPr>
            <a:r>
              <a:rPr lang="ru-RU" sz="1550" dirty="0"/>
              <a:t>В то же время, при формировании и проведении бюджетной политики городского округа Пущино в </a:t>
            </a:r>
            <a:r>
              <a:rPr lang="ru-RU" sz="1550" dirty="0" smtClean="0"/>
              <a:t>2020 </a:t>
            </a:r>
            <a:r>
              <a:rPr lang="ru-RU" sz="1550" dirty="0"/>
              <a:t>году и плановом периоде учитывались сохраняющиеся риски для бюджетного планирования, такие, как возможное снижение темпов роста налоговых и неналоговых поступлений в бюджет города по сравнению с принятым в прогнозе уровнем.</a:t>
            </a:r>
          </a:p>
          <a:p>
            <a:pPr indent="355600" algn="just" eaLnBrk="1" hangingPunct="1">
              <a:defRPr/>
            </a:pPr>
            <a:r>
              <a:rPr lang="ru-RU" sz="1550" dirty="0"/>
              <a:t>С учетом указанных целей, задач, рисков, определены основные характеристики бюджета городского округа Пущино на </a:t>
            </a:r>
            <a:r>
              <a:rPr lang="ru-RU" sz="1550" dirty="0" smtClean="0"/>
              <a:t>2022 </a:t>
            </a:r>
            <a:r>
              <a:rPr lang="ru-RU" sz="1550" dirty="0"/>
              <a:t>год и плановый период </a:t>
            </a:r>
            <a:r>
              <a:rPr lang="ru-RU" sz="1550" dirty="0" smtClean="0"/>
              <a:t>2023 </a:t>
            </a:r>
            <a:r>
              <a:rPr lang="ru-RU" sz="1550" dirty="0"/>
              <a:t>и </a:t>
            </a:r>
            <a:r>
              <a:rPr lang="ru-RU" sz="1550" dirty="0" smtClean="0"/>
              <a:t>2024 </a:t>
            </a:r>
            <a:r>
              <a:rPr lang="ru-RU" sz="1550" dirty="0"/>
              <a:t>годов.</a:t>
            </a:r>
            <a:endParaRPr lang="ru-RU" sz="155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B7CE6-6DB2-4C44-B4D3-EADA92C74E7C}" type="slidenum">
              <a:rPr lang="ru-RU" altLang="ru-RU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ru-RU" altLang="ru-RU" sz="1200" smtClean="0"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762000"/>
            <a:ext cx="7086600" cy="18161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2800" b="1" dirty="0">
                <a:latin typeface="+mj-lt"/>
              </a:rPr>
              <a:t>Основные параметры бюджета городского округа Пущино на </a:t>
            </a:r>
            <a:r>
              <a:rPr lang="ru-RU" sz="2800" b="1" dirty="0" smtClean="0">
                <a:latin typeface="+mj-lt"/>
              </a:rPr>
              <a:t>2022 </a:t>
            </a:r>
            <a:r>
              <a:rPr lang="ru-RU" sz="2800" b="1" dirty="0">
                <a:latin typeface="+mj-lt"/>
              </a:rPr>
              <a:t>год и  плановый период </a:t>
            </a:r>
            <a:r>
              <a:rPr lang="ru-RU" sz="2800" b="1" dirty="0" smtClean="0">
                <a:latin typeface="+mj-lt"/>
              </a:rPr>
              <a:t>2023 </a:t>
            </a:r>
            <a:r>
              <a:rPr lang="ru-RU" sz="2800" b="1" dirty="0">
                <a:latin typeface="+mj-lt"/>
              </a:rPr>
              <a:t>и </a:t>
            </a:r>
            <a:r>
              <a:rPr lang="ru-RU" sz="2800" b="1" dirty="0" smtClean="0">
                <a:latin typeface="+mj-lt"/>
              </a:rPr>
              <a:t>2024 </a:t>
            </a:r>
            <a:r>
              <a:rPr lang="ru-RU" sz="2800" b="1" dirty="0">
                <a:latin typeface="+mj-lt"/>
              </a:rPr>
              <a:t>годов в сравнении с предыдущими годами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145255"/>
              </p:ext>
            </p:extLst>
          </p:nvPr>
        </p:nvGraphicFramePr>
        <p:xfrm>
          <a:off x="304800" y="3080607"/>
          <a:ext cx="8534401" cy="3214081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960">
                  <a:extLst>
                    <a:ext uri="{9D8B030D-6E8A-4147-A177-3AD203B41FA5}">
                      <a16:colId xmlns:a16="http://schemas.microsoft.com/office/drawing/2014/main" val="4059676622"/>
                    </a:ext>
                  </a:extLst>
                </a:gridCol>
                <a:gridCol w="1127185">
                  <a:extLst>
                    <a:ext uri="{9D8B030D-6E8A-4147-A177-3AD203B41FA5}">
                      <a16:colId xmlns:a16="http://schemas.microsoft.com/office/drawing/2014/main" val="2505085034"/>
                    </a:ext>
                  </a:extLst>
                </a:gridCol>
                <a:gridCol w="10466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71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3092"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 рублей</a:t>
                      </a:r>
                    </a:p>
                  </a:txBody>
                  <a:tcPr marL="9525" marR="9525" marT="951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2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600" b="1" i="0" u="none" strike="noStrike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1050" b="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800" b="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b="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800" b="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b="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800" b="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200" b="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0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1 122 500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600" b="0" dirty="0" smtClean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1 178 674</a:t>
                      </a:r>
                      <a:endParaRPr lang="ru-RU" sz="1100" b="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1 391 349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1 693 461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895 651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00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Расходы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1 137 305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600" b="0" dirty="0" smtClean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1 197 298</a:t>
                      </a:r>
                      <a:endParaRPr lang="ru-RU" sz="1100" b="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1 403 356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1 706 026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914 292</a:t>
                      </a:r>
                      <a:endParaRPr lang="ru-RU" sz="1800" b="1" u="none" strike="noStrike" kern="1200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6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Дефицит 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-14 805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600" b="0" dirty="0" smtClean="0">
                          <a:solidFill>
                            <a:schemeClr val="bg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18 624 </a:t>
                      </a:r>
                      <a:endParaRPr lang="ru-RU" sz="1100" b="0" dirty="0">
                        <a:solidFill>
                          <a:schemeClr val="bg2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-12007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-12565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1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-18641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7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Уровень </a:t>
                      </a:r>
                      <a:r>
                        <a:rPr lang="ru-RU" sz="1600" b="1" i="0" u="none" strike="noStrike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дефицита (%)</a:t>
                      </a: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8.0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8.0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7.2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800" b="0" i="0" u="none" strike="noStrike" kern="1200" dirty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7.7</a:t>
                      </a:r>
                    </a:p>
                  </a:txBody>
                  <a:tcPr marL="9525" marR="9525" marT="95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74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муниципального долга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000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0" u="none" strike="noStrike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0" u="none" strike="noStrike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0" u="none" strike="noStrike" kern="1200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0" u="none" strike="noStrike" kern="1200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b="1" i="0" u="none" strike="noStrike" kern="1200" dirty="0" smtClean="0">
                          <a:solidFill>
                            <a:schemeClr val="bg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i="0" u="none" strike="noStrike" kern="1200" dirty="0">
                        <a:solidFill>
                          <a:schemeClr val="bg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13416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97868" y="683396"/>
          <a:ext cx="8568952" cy="5977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541393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464463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722097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750061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570442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ПРИБЫЛЬ, ДОХОДЫ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383810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393530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567231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590123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406724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 на доходы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383810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393530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567231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590123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406724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ТОВАРЫ (РАБОТЫ, УСЛУГИ), РЕАЛИЗУЕМЫЕ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3149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3149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Акцизы на нефтепродукты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2970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3070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СОВОКУПНЫЙ ДОХОД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44626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59564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58500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65500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70000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применением упрощенной системы налогообложения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38409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54065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Единый налог на вмененный доход для отдельных видов деятельности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Единый сельскохозяйственный налог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Налог, взимаемый в связи с применением патентной системы налогообложения                                                                 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1877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4486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НАЛОГИ НА ИМУЩЕСТВО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39034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-62274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39382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39382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39489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7952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8059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Земельный налог с организаций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29028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-73356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28830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28730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28630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 Cyr" panose="02020603050405020304" pitchFamily="18" charset="0"/>
                        </a:rPr>
                        <a:t>Земельный налог с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2928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22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97868" y="683396"/>
          <a:ext cx="8568952" cy="4715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Государственная пошлина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1837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2711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2210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2210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2210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Задолженность и перерасчеты по отмененным налогам, сборам и иным обязательным платежам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49217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50011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45221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45221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45221</a:t>
                      </a:r>
                    </a:p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 и которые расположены в границах городских округов, а также средства от продажи права на заключение договоров аренды указанных земельных участков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8832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8300</a:t>
                      </a:r>
                    </a:p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городских округов (за исключением земельных участков муниципальных бюджетных и автономных учреждений)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3837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3606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сдачи в аренду имущества, составляющего казну городских округов (за исключением земельных участков</a:t>
                      </a:r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36057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36180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33061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33061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33061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54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97868" y="683396"/>
          <a:ext cx="8568952" cy="409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2628">
                <a:tc>
                  <a:txBody>
                    <a:bodyPr/>
                    <a:lstStyle/>
                    <a:p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Факт за отчетный год (2020)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Плановое </a:t>
                      </a: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исполнение текущего года</a:t>
                      </a:r>
                      <a:b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(2021)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000" b="1" kern="12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очередной год (2022)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первый год планового периода (2023)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000" b="1" kern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План на второй год планового периода (2024)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доходы от использования имущества и прав, находящихся в государственной и муниципальной собственности (за исключением имущества бюджетных и автономных учреждений, а также имущества государственных и муниципальных унитарных предприятий, в том числе казенных)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поступления от использования имущества, находящегося в собственности городских округов (коммерческий </a:t>
                      </a:r>
                      <a:r>
                        <a:rPr kumimoji="0" lang="ru-RU" sz="1000" b="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найм</a:t>
                      </a:r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000" b="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Прочие поступления от использования имущества, находящегося в собственности городских округов (установка и эксплуатация рекламных конструкций)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Платежи от государственных и муниципальных унитарных предприятий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80">
                <a:tc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 Cyr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Autofit/>
          </a:bodyPr>
          <a:lstStyle/>
          <a:p>
            <a:r>
              <a:rPr lang="ru-RU" sz="1400" dirty="0" smtClean="0">
                <a:latin typeface="Georgia" panose="02040502050405020303" pitchFamily="18" charset="0"/>
              </a:rPr>
              <a:t>Информация </a:t>
            </a:r>
            <a:r>
              <a:rPr lang="ru-RU" sz="1400" dirty="0">
                <a:latin typeface="Georgia" panose="02040502050405020303" pitchFamily="18" charset="0"/>
              </a:rPr>
              <a:t>об объеме и структуре налоговых и неналоговых доходов, а также межбюджетных </a:t>
            </a:r>
            <a:r>
              <a:rPr lang="ru-RU" sz="1400" dirty="0" smtClean="0">
                <a:latin typeface="Georgia" panose="02040502050405020303" pitchFamily="18" charset="0"/>
              </a:rPr>
              <a:t>трансфертах (тыс. руб.)</a:t>
            </a:r>
            <a:endParaRPr lang="ru-RU" sz="1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64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8165</TotalTime>
  <Words>3460</Words>
  <Application>Microsoft Office PowerPoint</Application>
  <PresentationFormat>Экран (4:3)</PresentationFormat>
  <Paragraphs>646</Paragraphs>
  <Slides>21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3" baseType="lpstr">
      <vt:lpstr>Arial</vt:lpstr>
      <vt:lpstr>Arial Black</vt:lpstr>
      <vt:lpstr>Behrens KursivC</vt:lpstr>
      <vt:lpstr>Calibri</vt:lpstr>
      <vt:lpstr>Century Gothic</vt:lpstr>
      <vt:lpstr>FreesiaUPC</vt:lpstr>
      <vt:lpstr>Garamond</vt:lpstr>
      <vt:lpstr>Georgia</vt:lpstr>
      <vt:lpstr>Times New Roman</vt:lpstr>
      <vt:lpstr>Times New Roman Cyr</vt:lpstr>
      <vt:lpstr>Wingdings</vt:lpstr>
      <vt:lpstr>Течение</vt:lpstr>
      <vt:lpstr>Презентация PowerPoint</vt:lpstr>
      <vt:lpstr>Бюджет для граждан</vt:lpstr>
      <vt:lpstr>Основные понятия и термины</vt:lpstr>
      <vt:lpstr>Презентация PowerPoint</vt:lpstr>
      <vt:lpstr>Основные задачи и приоритеты бюджетной политики городского округа Пущино Московской области</vt:lpstr>
      <vt:lpstr>Презентация PowerPoint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об объеме и структуре налоговых и неналоговых доходов, а также межбюджетных трансфертах (тыс. руб.)</vt:lpstr>
      <vt:lpstr>Информация о налоговых ставках и льготах по земельному налогу</vt:lpstr>
      <vt:lpstr>Информация о выпадающих доходах в связи с предоставлением льгот, установленных Решением Совета депутатов города Пущино Московской области от 17.11.2005 №154/28 (с учет. изм. и доп.) «О земельном налоге на территории городского округа Пущино»                                                                                                                     тыс. руб.</vt:lpstr>
      <vt:lpstr>Информация о налоговых ставках по налогу на имущество физических лиц</vt:lpstr>
      <vt:lpstr>Сведения о мерах поддержки за счет средств бюджетов Московской области и городского округа Пущино в разрезе целевых групп</vt:lpstr>
      <vt:lpstr>Структура налоговых и неналоговых доходов бюджета на 2022 год </vt:lpstr>
      <vt:lpstr>Основные параметры бюджета  городского округа Пущино на 2022-2024 гг.</vt:lpstr>
      <vt:lpstr>Участие в реализации мероприятий Государственных программ Московской области</vt:lpstr>
      <vt:lpstr>Расходы на реализацию муниципальных программ городского округа Пущино на 2022 год</vt:lpstr>
      <vt:lpstr>Удельный вес налоговых и неналоговых доходов на душу населения (руб./чел.)</vt:lpstr>
      <vt:lpstr>Контактная информация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Оксана</dc:creator>
  <cp:lastModifiedBy>KIB</cp:lastModifiedBy>
  <cp:revision>635</cp:revision>
  <cp:lastPrinted>2021-01-22T05:57:30Z</cp:lastPrinted>
  <dcterms:created xsi:type="dcterms:W3CDTF">1601-01-01T00:00:00Z</dcterms:created>
  <dcterms:modified xsi:type="dcterms:W3CDTF">2022-04-13T11:08:00Z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